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257" r:id="rId3"/>
    <p:sldId id="258" r:id="rId4"/>
    <p:sldId id="277" r:id="rId5"/>
    <p:sldId id="280" r:id="rId6"/>
    <p:sldId id="259" r:id="rId7"/>
    <p:sldId id="260" r:id="rId8"/>
    <p:sldId id="261" r:id="rId9"/>
    <p:sldId id="262" r:id="rId10"/>
    <p:sldId id="263" r:id="rId11"/>
    <p:sldId id="286" r:id="rId12"/>
    <p:sldId id="264" r:id="rId13"/>
    <p:sldId id="265" r:id="rId14"/>
    <p:sldId id="266" r:id="rId15"/>
    <p:sldId id="256" r:id="rId16"/>
    <p:sldId id="268" r:id="rId17"/>
    <p:sldId id="269" r:id="rId18"/>
    <p:sldId id="281" r:id="rId19"/>
    <p:sldId id="282" r:id="rId20"/>
    <p:sldId id="283" r:id="rId21"/>
    <p:sldId id="284" r:id="rId22"/>
    <p:sldId id="291" r:id="rId23"/>
    <p:sldId id="271" r:id="rId24"/>
    <p:sldId id="272" r:id="rId25"/>
    <p:sldId id="273" r:id="rId26"/>
    <p:sldId id="274" r:id="rId27"/>
    <p:sldId id="275" r:id="rId28"/>
    <p:sldId id="276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06C7D-972D-4488-9D7B-6BD999989663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E518-0794-4B88-B820-855EA4AC1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33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9A817-7162-4615-8554-C585CB37278D}" type="slidenum">
              <a:rPr lang="fr-FR" altLang="fr-F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8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C3F80B-5F09-4B78-8897-126911B2274B}" type="slidenum">
              <a:rPr lang="fr-FR" altLang="fr-F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1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L’acquisition de l’orthographe lexicale et grammaticale se fonde sur la compréhension et la mémorisation des régularités et prend appui sur une comparaison entre l’oral et l’écrit.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6E518-0794-4B88-B820-855EA4AC12D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93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5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9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8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25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11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1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20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1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5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49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1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0A72A-8888-4215-B2D2-76B0F952CEA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F647-7DC6-4B5E-9AA0-0E1A50B8CA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86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scol.education.fr/file/Etude_de_la_langue/30/8/RA16_C2C3_FRA_4_principes-generaux_636308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scol.education.fr/file/Etude_de_la_langue/30/8/RA16_C2C3_FRA_4_principes-generaux_636308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cation.gouv.fr/pid285/bulletin_officiel.html?cid_bo=12870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84061"/>
            <a:ext cx="10515600" cy="1213410"/>
          </a:xfr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Quelles sont les difficultés majeures que rencontrent vos élèves pour orthographier les verbes conjugués 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52" y="4402784"/>
            <a:ext cx="4432081" cy="14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49221" y="5845780"/>
            <a:ext cx="440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Principes généraux pour l’étude de la langue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14290" y="1412776"/>
            <a:ext cx="7620000" cy="720080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94" indent="0">
              <a:buNone/>
            </a:pPr>
            <a:r>
              <a:rPr lang="fr-FR" dirty="0"/>
              <a:t>L’étude de la langue fait appel à la fois à la mémorisation et au raisonnement. Les élèves doivent </a:t>
            </a:r>
            <a:r>
              <a:rPr lang="fr-FR" b="1" u="sng" dirty="0"/>
              <a:t>apprendre</a:t>
            </a:r>
            <a:r>
              <a:rPr lang="fr-FR" dirty="0"/>
              <a:t> conjointement à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03512" y="2587965"/>
            <a:ext cx="2628140" cy="1407850"/>
          </a:xfrm>
          <a:prstGeom prst="rect">
            <a:avLst/>
          </a:prstGeom>
          <a:noFill/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Mémoriser</a:t>
            </a:r>
          </a:p>
          <a:p>
            <a:pPr algn="ctr"/>
            <a:r>
              <a:rPr lang="fr-FR" i="1" dirty="0"/>
              <a:t>des faits de langue stables</a:t>
            </a:r>
          </a:p>
          <a:p>
            <a:pPr algn="ctr"/>
            <a:r>
              <a:rPr lang="fr-FR" sz="1600" i="1" dirty="0"/>
              <a:t>(analogies morphologique, marques verbales régulières, marques de nombre, …)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92143" y="2657238"/>
            <a:ext cx="2664296" cy="1161628"/>
          </a:xfrm>
          <a:prstGeom prst="rect">
            <a:avLst/>
          </a:prstGeom>
          <a:noFill/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Raisonner</a:t>
            </a:r>
          </a:p>
          <a:p>
            <a:pPr algn="ctr"/>
            <a:r>
              <a:rPr lang="fr-FR" i="1" dirty="0"/>
              <a:t>Pour gérer les variations </a:t>
            </a:r>
            <a:r>
              <a:rPr lang="fr-FR" sz="1600" i="1" dirty="0"/>
              <a:t>(par comparaison, remplacement, analogies, …)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55429" y="2564904"/>
            <a:ext cx="2520280" cy="1530960"/>
          </a:xfrm>
          <a:prstGeom prst="rect">
            <a:avLst/>
          </a:prstGeom>
          <a:noFill/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des outils de référence</a:t>
            </a:r>
          </a:p>
          <a:p>
            <a:pPr algn="ctr"/>
            <a:r>
              <a:rPr lang="fr-FR" i="1" dirty="0"/>
              <a:t>Répertoires construits en classe, des outils usuels, …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061882" y="2204866"/>
            <a:ext cx="5657728" cy="452372"/>
            <a:chOff x="1537882" y="2204865"/>
            <a:chExt cx="5657728" cy="628653"/>
          </a:xfrm>
        </p:grpSpPr>
        <p:sp>
          <p:nvSpPr>
            <p:cNvPr id="10" name="Flèche vers le bas 9"/>
            <p:cNvSpPr/>
            <p:nvPr/>
          </p:nvSpPr>
          <p:spPr>
            <a:xfrm>
              <a:off x="1537882" y="2204865"/>
              <a:ext cx="252027" cy="62764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595" tIns="41797" rIns="83595" bIns="41797" spcCol="0"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4160020" y="2205872"/>
              <a:ext cx="252027" cy="62764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595" tIns="41797" rIns="83595" bIns="41797" spcCol="0"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6943583" y="2204865"/>
              <a:ext cx="252027" cy="62764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595" tIns="41797" rIns="83595" bIns="41797" spcCol="0"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itre 1"/>
          <p:cNvSpPr txBox="1">
            <a:spLocks/>
          </p:cNvSpPr>
          <p:nvPr/>
        </p:nvSpPr>
        <p:spPr>
          <a:xfrm>
            <a:off x="2207568" y="332656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principes de l’étude de la langue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7128" y="6453336"/>
            <a:ext cx="86764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hlinkClick r:id="rId3"/>
              </a:rPr>
              <a:t>http://cache.media.eduscol.education.fr/file/Etude_de_la_langue/30/8/RA16_C2C3_FRA_4_principes-generaux_636308.pdf</a:t>
            </a:r>
            <a:r>
              <a:rPr lang="fr-FR" sz="1300" dirty="0"/>
              <a:t>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541">
            <a:off x="1775979" y="4176002"/>
            <a:ext cx="1578612" cy="21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168">
            <a:off x="8703303" y="3914673"/>
            <a:ext cx="1657270" cy="239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5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514475"/>
            <a:ext cx="71532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35050" y="6069013"/>
            <a:ext cx="1058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200"/>
              <a:t>Issu de l’article de P. Gourdet - ENSEIGNER LA MORPHOLOGIE DU VERBE AUTREMENT. COMMENT DISSOCIER ET TRAVAILLER MARQUES DE PERSONNE ET DE TEMPS ? – Revue Le français aujourd’hui n°198 – 2017 -</a:t>
            </a:r>
          </a:p>
        </p:txBody>
      </p:sp>
    </p:spTree>
    <p:extLst>
      <p:ext uri="{BB962C8B-B14F-4D97-AF65-F5344CB8AC3E}">
        <p14:creationId xmlns:p14="http://schemas.microsoft.com/office/powerpoint/2010/main" val="41781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7"/>
          <p:cNvSpPr>
            <a:spLocks noChangeArrowheads="1"/>
          </p:cNvSpPr>
          <p:nvPr/>
        </p:nvSpPr>
        <p:spPr bwMode="auto">
          <a:xfrm>
            <a:off x="1450975" y="166689"/>
            <a:ext cx="57975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800">
                <a:solidFill>
                  <a:srgbClr val="0000FF"/>
                </a:solidFill>
              </a:rPr>
              <a:t>Comparer… des verbes conjugués (noyau de « Qu’est-ce qu’on en dit ? »)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073151"/>
            <a:ext cx="54737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368426" y="3160713"/>
            <a:ext cx="9390063" cy="1784350"/>
            <a:chOff x="225549" y="1638498"/>
            <a:chExt cx="9390434" cy="1782483"/>
          </a:xfrm>
        </p:grpSpPr>
        <p:sp>
          <p:nvSpPr>
            <p:cNvPr id="15366" name="ZoneTexte 1"/>
            <p:cNvSpPr txBox="1">
              <a:spLocks noChangeArrowheads="1"/>
            </p:cNvSpPr>
            <p:nvPr/>
          </p:nvSpPr>
          <p:spPr bwMode="auto">
            <a:xfrm>
              <a:off x="4918384" y="1638498"/>
              <a:ext cx="3851427" cy="67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900">
                  <a:solidFill>
                    <a:srgbClr val="FF0000"/>
                  </a:solidFill>
                </a:rPr>
                <a:t>Un levier 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900">
                  <a:solidFill>
                    <a:srgbClr val="A6A6A6"/>
                  </a:solidFill>
                </a:rPr>
                <a:t>Un Outil Pédagogique Spécifique</a:t>
              </a:r>
            </a:p>
          </p:txBody>
        </p:sp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49" y="2898673"/>
              <a:ext cx="9390434" cy="52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lèche vers le bas 2"/>
            <p:cNvSpPr/>
            <p:nvPr/>
          </p:nvSpPr>
          <p:spPr>
            <a:xfrm>
              <a:off x="5745505" y="2276005"/>
              <a:ext cx="431817" cy="5772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900">
                <a:solidFill>
                  <a:srgbClr val="FFFFFF"/>
                </a:solidFill>
              </a:endParaRPr>
            </a:p>
          </p:txBody>
        </p:sp>
      </p:grp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141914" y="5087939"/>
            <a:ext cx="56165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Une grille de décomposition du verbe conjugué pour isoler les lettres et repérer les différents graphèmes…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49750" y="6258430"/>
            <a:ext cx="434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Document </a:t>
            </a:r>
            <a:r>
              <a:rPr lang="fr-FR" b="1" i="1" dirty="0"/>
              <a:t>proposé par Patrice </a:t>
            </a:r>
            <a:r>
              <a:rPr lang="fr-FR" b="1" i="1" dirty="0" smtClean="0"/>
              <a:t>GOURDET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42364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880521"/>
            <a:ext cx="9790112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7"/>
          <p:cNvSpPr>
            <a:spLocks noChangeArrowheads="1"/>
          </p:cNvSpPr>
          <p:nvPr/>
        </p:nvSpPr>
        <p:spPr bwMode="auto">
          <a:xfrm>
            <a:off x="3333751" y="260351"/>
            <a:ext cx="4805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00"/>
                </a:solidFill>
              </a:rPr>
              <a:t>=&gt; </a:t>
            </a:r>
            <a:r>
              <a:rPr lang="fr-FR" altLang="fr-FR" sz="2800">
                <a:solidFill>
                  <a:srgbClr val="0000FF"/>
                </a:solidFill>
              </a:rPr>
              <a:t>pour comparer… des grilles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9750" y="6258430"/>
            <a:ext cx="434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Document </a:t>
            </a:r>
            <a:r>
              <a:rPr lang="fr-FR" b="1" i="1" dirty="0"/>
              <a:t>proposé par Patrice </a:t>
            </a:r>
            <a:r>
              <a:rPr lang="fr-FR" b="1" i="1" dirty="0" smtClean="0"/>
              <a:t>GOURDET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6548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3670" y="404664"/>
            <a:ext cx="2993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5400" dirty="0">
                <a:ln w="18000">
                  <a:solidFill>
                    <a:srgbClr val="0000FF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À vous…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87488" y="1557338"/>
            <a:ext cx="9072562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Symbol" pitchFamily="18" charset="2"/>
              <a:buChar char="Þ"/>
              <a:defRPr/>
            </a:pPr>
            <a:r>
              <a:rPr lang="fr-FR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Choisir un type de sujet à travailler</a:t>
            </a:r>
          </a:p>
          <a:p>
            <a:pPr>
              <a:defRPr/>
            </a:pPr>
            <a:endParaRPr lang="fr-FR" dirty="0">
              <a:solidFill>
                <a:schemeClr val="accent5">
                  <a:lumMod val="25000"/>
                </a:schemeClr>
              </a:solidFill>
              <a:latin typeface="Arial" charset="0"/>
            </a:endParaRP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fr-FR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Inventer les éléments à manipuler &gt; ne prendre que des verbes conjugués à des temps simples</a:t>
            </a:r>
          </a:p>
          <a:p>
            <a:pPr>
              <a:defRPr/>
            </a:pPr>
            <a:endParaRPr lang="fr-FR" dirty="0">
              <a:solidFill>
                <a:schemeClr val="accent5">
                  <a:lumMod val="25000"/>
                </a:schemeClr>
              </a:solidFill>
              <a:latin typeface="Arial" charset="0"/>
            </a:endParaRP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fr-FR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Utiliser les grilles de décomposition (recopier le verbe conjugué lettre par lettre dans les cases puis découper les cases blanches restantes)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fr-FR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Aligner les verbes sur la droite…</a:t>
            </a:r>
          </a:p>
          <a:p>
            <a:pPr>
              <a:defRPr/>
            </a:pPr>
            <a:endParaRPr lang="fr-FR" dirty="0">
              <a:solidFill>
                <a:schemeClr val="accent5">
                  <a:lumMod val="25000"/>
                </a:schemeClr>
              </a:solidFill>
              <a:latin typeface="Arial" charset="0"/>
            </a:endParaRP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fr-FR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Comparer / déduire des fonctionnements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31950" y="4868864"/>
            <a:ext cx="9126538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900" dirty="0">
                <a:latin typeface="Calibri" panose="020F0502020204030204" pitchFamily="34" charset="0"/>
              </a:rPr>
              <a:t>Une méthode avec les élèves</a:t>
            </a:r>
          </a:p>
          <a:p>
            <a:pPr marL="342900" indent="-342900">
              <a:buFontTx/>
              <a:buChar char="-"/>
              <a:defRPr/>
            </a:pPr>
            <a:r>
              <a:rPr lang="fr-FR" sz="1600" dirty="0">
                <a:latin typeface="Calibri" panose="020F0502020204030204" pitchFamily="34" charset="0"/>
              </a:rPr>
              <a:t>Manipuler des énoncés (phrases avec les deux fonctions indispensables – /</a:t>
            </a:r>
            <a:r>
              <a:rPr lang="fr-FR" sz="1600" i="1" dirty="0">
                <a:latin typeface="Calibri" panose="020F0502020204030204" pitchFamily="34" charset="0"/>
              </a:rPr>
              <a:t>les deux pattes</a:t>
            </a:r>
            <a:r>
              <a:rPr lang="fr-FR" sz="1600" dirty="0">
                <a:latin typeface="Calibri" panose="020F0502020204030204" pitchFamily="34" charset="0"/>
              </a:rPr>
              <a:t>/)</a:t>
            </a:r>
          </a:p>
          <a:p>
            <a:pPr marL="342900" indent="-342900">
              <a:buFontTx/>
              <a:buChar char="-"/>
              <a:defRPr/>
            </a:pPr>
            <a:r>
              <a:rPr lang="fr-FR" sz="1600" dirty="0">
                <a:latin typeface="Calibri" panose="020F0502020204030204" pitchFamily="34" charset="0"/>
              </a:rPr>
              <a:t>Repérer le verbe conjugué (variation dans le temps + encadrement par la négation)</a:t>
            </a:r>
          </a:p>
          <a:p>
            <a:pPr marL="342900" indent="-342900">
              <a:buFontTx/>
              <a:buChar char="-"/>
              <a:defRPr/>
            </a:pPr>
            <a:r>
              <a:rPr lang="fr-FR" sz="1600" dirty="0">
                <a:latin typeface="Calibri" panose="020F0502020204030204" pitchFamily="34" charset="0"/>
              </a:rPr>
              <a:t>Isoler le sujet et le verbe conjugué en recopiant le verbe lettre par lettre dans les cases</a:t>
            </a:r>
          </a:p>
          <a:p>
            <a:pPr marL="342900" indent="-342900">
              <a:buFontTx/>
              <a:buChar char="-"/>
              <a:defRPr/>
            </a:pPr>
            <a:r>
              <a:rPr lang="fr-FR" sz="1600" dirty="0">
                <a:latin typeface="Calibri" panose="020F0502020204030204" pitchFamily="34" charset="0"/>
              </a:rPr>
              <a:t>Découper les cases blanches restantes</a:t>
            </a:r>
          </a:p>
          <a:p>
            <a:pPr marL="342900" indent="-342900">
              <a:buFontTx/>
              <a:buChar char="-"/>
              <a:defRPr/>
            </a:pPr>
            <a:r>
              <a:rPr lang="fr-FR" sz="1600" dirty="0">
                <a:latin typeface="Calibri" panose="020F0502020204030204" pitchFamily="34" charset="0"/>
              </a:rPr>
              <a:t>Aligner les différentes bandelettes à droite pour comparer les différentes marques…</a:t>
            </a:r>
          </a:p>
        </p:txBody>
      </p:sp>
    </p:spTree>
    <p:extLst>
      <p:ext uri="{BB962C8B-B14F-4D97-AF65-F5344CB8AC3E}">
        <p14:creationId xmlns:p14="http://schemas.microsoft.com/office/powerpoint/2010/main" val="2718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213" r="1385" b="1363"/>
          <a:stretch/>
        </p:blipFill>
        <p:spPr>
          <a:xfrm>
            <a:off x="1575189" y="143692"/>
            <a:ext cx="8679154" cy="58720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11234" y="6335486"/>
            <a:ext cx="862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Synthèse – les marques de </a:t>
            </a:r>
            <a:r>
              <a:rPr lang="fr-FR" b="1" i="1" dirty="0" smtClean="0"/>
              <a:t>personne               Document </a:t>
            </a:r>
            <a:r>
              <a:rPr lang="fr-FR" b="1" i="1" dirty="0"/>
              <a:t>proposé par Patrice </a:t>
            </a:r>
            <a:r>
              <a:rPr lang="fr-FR" b="1" i="1" dirty="0" smtClean="0"/>
              <a:t>GOURDET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4976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53" t="1313" r="1102" b="4742"/>
          <a:stretch/>
        </p:blipFill>
        <p:spPr>
          <a:xfrm>
            <a:off x="1515291" y="404949"/>
            <a:ext cx="9013372" cy="59305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11234" y="6335486"/>
            <a:ext cx="862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Synthèse – les marques de </a:t>
            </a:r>
            <a:r>
              <a:rPr lang="fr-FR" b="1" i="1" dirty="0" smtClean="0"/>
              <a:t>personne               Document </a:t>
            </a:r>
            <a:r>
              <a:rPr lang="fr-FR" b="1" i="1" dirty="0"/>
              <a:t>proposé par Patrice </a:t>
            </a:r>
            <a:r>
              <a:rPr lang="fr-FR" b="1" i="1" dirty="0" smtClean="0"/>
              <a:t>GOURDET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638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38" y="261257"/>
            <a:ext cx="9006799" cy="60446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81052" y="6305954"/>
            <a:ext cx="862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Synthèse – les marques de </a:t>
            </a:r>
            <a:r>
              <a:rPr lang="fr-FR" b="1" i="1" dirty="0" smtClean="0"/>
              <a:t>personne               Document </a:t>
            </a:r>
            <a:r>
              <a:rPr lang="fr-FR" b="1" i="1" dirty="0"/>
              <a:t>proposé par Patrice </a:t>
            </a:r>
            <a:r>
              <a:rPr lang="fr-FR" b="1" i="1" dirty="0" smtClean="0"/>
              <a:t>GOURDET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68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perritazc\Pictures\Screenpresso\2019-05-27_08h40_5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2" y="373408"/>
            <a:ext cx="10721455" cy="63044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34291" y="5126182"/>
            <a:ext cx="4350327" cy="997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039090" y="373408"/>
            <a:ext cx="734291" cy="6511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perritazc\Pictures\Screenpresso\2019-05-27_09h22_2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779548" y="340504"/>
            <a:ext cx="10248669" cy="5921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4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1741488" y="947739"/>
            <a:ext cx="8420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Dictée – évaluation DEPP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8939213" y="125413"/>
            <a:ext cx="19986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sz="1800" dirty="0"/>
              <a:t>Élèves de CM2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sz="1800" dirty="0"/>
              <a:t>1987 – 2007 - 2015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90488"/>
            <a:ext cx="57451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7488" y="2060576"/>
            <a:ext cx="9072562" cy="2720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8614" y="2103438"/>
            <a:ext cx="889317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Le soir tombait. Papa et maman, inquiets, se demandaient pourquoi leurs quatre garçons n’étaient pas rentrés.</a:t>
            </a:r>
          </a:p>
          <a:p>
            <a:pPr marL="285750" indent="-285750">
              <a:buFontTx/>
              <a:buChar char="-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Les gamins se sont certainement perdus, dit maman. S’ils n’ont pas encore retrouvé leur chemin, nous les verrons arriver très fatigués à la maison.</a:t>
            </a:r>
          </a:p>
          <a:p>
            <a:pPr marL="285750" indent="-285750">
              <a:buFontTx/>
              <a:buChar char="-"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Pourquoi ne pas téléphoner à Martine ? Elle les a peut-être vus !</a:t>
            </a:r>
          </a:p>
          <a:p>
            <a:pPr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Aussitôt dit, aussitôt fait ! À ce moment, le chien se mit à aboyer.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719514" y="5180013"/>
          <a:ext cx="6603999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1987</a:t>
                      </a:r>
                      <a:endParaRPr lang="fr-FR" sz="1800" dirty="0"/>
                    </a:p>
                  </a:txBody>
                  <a:tcPr marL="99060" marR="99060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2007</a:t>
                      </a:r>
                      <a:endParaRPr lang="fr-FR" sz="1800" dirty="0"/>
                    </a:p>
                  </a:txBody>
                  <a:tcPr marL="99060" marR="99060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2015</a:t>
                      </a:r>
                      <a:endParaRPr lang="fr-FR" sz="1800" dirty="0"/>
                    </a:p>
                  </a:txBody>
                  <a:tcPr marL="99060" marR="99060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10,6</a:t>
                      </a:r>
                      <a:endParaRPr lang="fr-FR" sz="1800" dirty="0"/>
                    </a:p>
                  </a:txBody>
                  <a:tcPr marL="99060" marR="99060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14,3</a:t>
                      </a:r>
                      <a:endParaRPr lang="fr-FR" sz="1800" dirty="0"/>
                    </a:p>
                  </a:txBody>
                  <a:tcPr marL="99060" marR="99060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17,8</a:t>
                      </a:r>
                      <a:endParaRPr lang="fr-FR" sz="1800" dirty="0"/>
                    </a:p>
                  </a:txBody>
                  <a:tcPr marL="99060" marR="9906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656139" y="4810125"/>
            <a:ext cx="3851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Nombre d’erreurs en moyenne en CM2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311901" y="1503363"/>
          <a:ext cx="4176713" cy="33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67 mots et 16 signes de ponctuation &gt; 83 items</a:t>
                      </a:r>
                      <a:endParaRPr lang="fr-FR" sz="1600" dirty="0"/>
                    </a:p>
                  </a:txBody>
                  <a:tcPr marL="99072" marR="99072" marT="45893" marB="458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863976" y="6370639"/>
          <a:ext cx="6603999" cy="371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87% de réussite</a:t>
                      </a:r>
                      <a:endParaRPr lang="fr-FR" sz="1800" dirty="0"/>
                    </a:p>
                  </a:txBody>
                  <a:tcPr marL="99060" marR="99060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83% de réussite</a:t>
                      </a:r>
                      <a:endParaRPr lang="fr-FR" sz="1800" dirty="0"/>
                    </a:p>
                  </a:txBody>
                  <a:tcPr marL="99060" marR="99060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79% de réussite</a:t>
                      </a:r>
                      <a:endParaRPr lang="fr-FR" sz="1800" dirty="0"/>
                    </a:p>
                  </a:txBody>
                  <a:tcPr marL="99060" marR="99060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Flèche vers le bas 12"/>
          <p:cNvSpPr/>
          <p:nvPr/>
        </p:nvSpPr>
        <p:spPr>
          <a:xfrm>
            <a:off x="6807200" y="5949951"/>
            <a:ext cx="48895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perritazc\Pictures\Screenpresso\2019-05-27_10h02_3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635296"/>
            <a:ext cx="5088255" cy="334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C:\Users\perritazc\Pictures\Screenpresso\2019-05-27_10h59_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07" y="1758630"/>
            <a:ext cx="6567170" cy="3592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1447800" y="378980"/>
            <a:ext cx="10887075" cy="582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dirty="0" smtClean="0"/>
              <a:t>Pour aller plus loin : un outil pour l’ écrit</a:t>
            </a:r>
          </a:p>
        </p:txBody>
      </p:sp>
    </p:spTree>
    <p:extLst>
      <p:ext uri="{BB962C8B-B14F-4D97-AF65-F5344CB8AC3E}">
        <p14:creationId xmlns:p14="http://schemas.microsoft.com/office/powerpoint/2010/main" val="40896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perritazc\Pictures\Screenpresso\2019-05-27_11h01_0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73" y="3338945"/>
            <a:ext cx="7776873" cy="33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C:\Users\perritazc\Pictures\Screenpresso\2019-05-27_11h00_3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"/>
            <a:ext cx="5836617" cy="318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7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6182" y="2521527"/>
            <a:ext cx="10113818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Canevas pour une séquence dans la classe ?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486">
            <a:off x="1612900" y="276226"/>
            <a:ext cx="19431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9726"/>
            <a:ext cx="1012983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03388" y="345916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Arial" panose="020B0604020202020204" pitchFamily="34" charset="0"/>
              </a:rPr>
              <a:t>Étude de la langue – page 20</a:t>
            </a:r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3997325" y="1624013"/>
            <a:ext cx="6789738" cy="1484312"/>
            <a:chOff x="3080792" y="1028635"/>
            <a:chExt cx="6790588" cy="1483297"/>
          </a:xfrm>
        </p:grpSpPr>
        <p:sp>
          <p:nvSpPr>
            <p:cNvPr id="14344" name="ZoneTexte 11"/>
            <p:cNvSpPr txBox="1">
              <a:spLocks noChangeArrowheads="1"/>
            </p:cNvSpPr>
            <p:nvPr/>
          </p:nvSpPr>
          <p:spPr bwMode="auto">
            <a:xfrm>
              <a:off x="6433935" y="1028635"/>
              <a:ext cx="3437445" cy="46134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FF"/>
                  </a:solidFill>
                  <a:latin typeface="Arimo" pitchFamily="34" charset="0"/>
                  <a:cs typeface="Arimo" pitchFamily="34" charset="0"/>
                </a:rPr>
                <a:t>Qu’est-ce qu’on en dit ?</a:t>
              </a:r>
            </a:p>
          </p:txBody>
        </p:sp>
        <p:pic>
          <p:nvPicPr>
            <p:cNvPr id="1434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048" y="1624519"/>
              <a:ext cx="1728788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ZoneTexte 13"/>
            <p:cNvSpPr txBox="1">
              <a:spLocks noChangeArrowheads="1"/>
            </p:cNvSpPr>
            <p:nvPr/>
          </p:nvSpPr>
          <p:spPr bwMode="auto">
            <a:xfrm>
              <a:off x="3080792" y="1035204"/>
              <a:ext cx="2908410" cy="46134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0000FF"/>
                  </a:solidFill>
                  <a:latin typeface="Arimo" pitchFamily="34" charset="0"/>
                  <a:cs typeface="Arimo" pitchFamily="34" charset="0"/>
                </a:rPr>
                <a:t>De quoi parle-t-on ?</a:t>
              </a:r>
            </a:p>
          </p:txBody>
        </p:sp>
      </p:grpSp>
      <p:sp>
        <p:nvSpPr>
          <p:cNvPr id="9" name="Flèche droite 8"/>
          <p:cNvSpPr/>
          <p:nvPr/>
        </p:nvSpPr>
        <p:spPr>
          <a:xfrm>
            <a:off x="3792539" y="404814"/>
            <a:ext cx="79057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724400" y="396876"/>
            <a:ext cx="52514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Poursuivre cette approche en cycle 3</a:t>
            </a:r>
          </a:p>
        </p:txBody>
      </p:sp>
    </p:spTree>
    <p:extLst>
      <p:ext uri="{BB962C8B-B14F-4D97-AF65-F5344CB8AC3E}">
        <p14:creationId xmlns:p14="http://schemas.microsoft.com/office/powerpoint/2010/main" val="8267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87488" y="212725"/>
            <a:ext cx="67691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i="1" kern="0" dirty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Présentation de deux corpus de phrases (phrases qui représentent des prototypes de phrases écrites travaillées à l’école)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0580" y="2253888"/>
            <a:ext cx="15520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Cycle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7112" y="440956"/>
            <a:ext cx="15520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Cycle 3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6" y="1196976"/>
            <a:ext cx="4314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997200"/>
            <a:ext cx="53530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5677" y="519063"/>
            <a:ext cx="2993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5400" kern="0" dirty="0">
                <a:ln w="18000">
                  <a:solidFill>
                    <a:srgbClr val="0000FF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À vous…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515" flipH="1">
            <a:off x="2330451" y="2371725"/>
            <a:ext cx="2682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063750" y="4737100"/>
            <a:ext cx="4205288" cy="1314450"/>
            <a:chOff x="3080792" y="1035204"/>
            <a:chExt cx="4206237" cy="1312596"/>
          </a:xfrm>
        </p:grpSpPr>
        <p:sp>
          <p:nvSpPr>
            <p:cNvPr id="12" name="ZoneTexte 11"/>
            <p:cNvSpPr txBox="1">
              <a:spLocks noChangeArrowheads="1"/>
            </p:cNvSpPr>
            <p:nvPr/>
          </p:nvSpPr>
          <p:spPr bwMode="auto">
            <a:xfrm>
              <a:off x="5211698" y="1035204"/>
              <a:ext cx="2075331" cy="3075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FR" altLang="fr-FR" b="0" kern="0">
                  <a:solidFill>
                    <a:srgbClr val="0000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Qu’est-ce qu’on en dit ?</a:t>
              </a:r>
            </a:p>
          </p:txBody>
        </p:sp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988" y="1460387"/>
              <a:ext cx="1728788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>
              <a:spLocks noChangeArrowheads="1"/>
            </p:cNvSpPr>
            <p:nvPr/>
          </p:nvSpPr>
          <p:spPr bwMode="auto">
            <a:xfrm>
              <a:off x="3080792" y="1035204"/>
              <a:ext cx="1765698" cy="3075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FF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FR" altLang="fr-FR" b="0" kern="0">
                  <a:solidFill>
                    <a:srgbClr val="0000FF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De quoi parle-t-on ?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558925" y="1443038"/>
            <a:ext cx="64087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i="1" kern="0" dirty="0">
                <a:solidFill>
                  <a:sysClr val="windowText" lastClr="000000"/>
                </a:solidFill>
                <a:latin typeface="Arial" charset="0"/>
              </a:rPr>
              <a:t>Distinguer (à partir du corpus Cycle 3), les deux  parties qui composent ces phrases</a:t>
            </a:r>
          </a:p>
        </p:txBody>
      </p:sp>
    </p:spTree>
    <p:extLst>
      <p:ext uri="{BB962C8B-B14F-4D97-AF65-F5344CB8AC3E}">
        <p14:creationId xmlns:p14="http://schemas.microsoft.com/office/powerpoint/2010/main" val="237807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343026" y="260350"/>
          <a:ext cx="92170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 smtClean="0">
                          <a:solidFill>
                            <a:schemeClr val="bg1"/>
                          </a:solidFill>
                          <a:latin typeface="Arimo" pitchFamily="34" charset="0"/>
                          <a:ea typeface="Arimo" pitchFamily="34" charset="0"/>
                          <a:cs typeface="Arimo" pitchFamily="34" charset="0"/>
                        </a:rPr>
                        <a:t>De quoi parle-t-on ?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 smtClean="0">
                          <a:solidFill>
                            <a:schemeClr val="bg1"/>
                          </a:solidFill>
                          <a:latin typeface="Arimo" pitchFamily="34" charset="0"/>
                          <a:ea typeface="Arimo" pitchFamily="34" charset="0"/>
                          <a:cs typeface="Arimo" pitchFamily="34" charset="0"/>
                        </a:rPr>
                        <a:t>Qu’est-ce qu’on en dit ?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petit garçon 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prend une glace au chocolat.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Mon chien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est dans sa niche.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Elle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parlera en premier.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Jules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répondit à la question de sa maitresse.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Il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chante.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L’ogre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mange de bon appétit.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Il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attend le train tous les matins.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marin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a mal au cœur.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gros chat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entrait souvent chez nous.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petit chaperon rouge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aura peur du loup.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chauffeur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perd ses clés.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père Noël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descend par la cheminée.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7468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5303838"/>
            <a:ext cx="69500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5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867400"/>
            <a:ext cx="30543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1851025" y="2561036"/>
            <a:ext cx="8997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200" dirty="0">
                <a:solidFill>
                  <a:srgbClr val="003300"/>
                </a:solidFill>
                <a:latin typeface="Tempo Grunge" pitchFamily="82" charset="0"/>
              </a:rPr>
              <a:t>Cette manipulation est primordiale pour pouvoir repérer le verbe conjugué !</a:t>
            </a:r>
          </a:p>
        </p:txBody>
      </p:sp>
      <p:sp>
        <p:nvSpPr>
          <p:cNvPr id="269318" name="WordArt 6"/>
          <p:cNvSpPr>
            <a:spLocks noChangeArrowheads="1" noChangeShapeType="1" noTextEdit="1"/>
          </p:cNvSpPr>
          <p:nvPr/>
        </p:nvSpPr>
        <p:spPr bwMode="auto">
          <a:xfrm>
            <a:off x="1473200" y="1295400"/>
            <a:ext cx="9906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148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CE1</a:t>
            </a:r>
          </a:p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CE2</a:t>
            </a:r>
          </a:p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CM1</a:t>
            </a:r>
          </a:p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CM2</a:t>
            </a:r>
          </a:p>
        </p:txBody>
      </p:sp>
      <p:sp>
        <p:nvSpPr>
          <p:cNvPr id="269319" name="WordArt 7"/>
          <p:cNvSpPr>
            <a:spLocks noChangeArrowheads="1" noChangeShapeType="1" noTextEdit="1"/>
          </p:cNvSpPr>
          <p:nvPr/>
        </p:nvSpPr>
        <p:spPr bwMode="auto">
          <a:xfrm>
            <a:off x="4457700" y="1341438"/>
            <a:ext cx="6108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La transformation dans le temps</a:t>
            </a:r>
          </a:p>
        </p:txBody>
      </p:sp>
      <p:grpSp>
        <p:nvGrpSpPr>
          <p:cNvPr id="269320" name="Group 8"/>
          <p:cNvGrpSpPr>
            <a:grpSpLocks/>
          </p:cNvGrpSpPr>
          <p:nvPr/>
        </p:nvGrpSpPr>
        <p:grpSpPr bwMode="auto">
          <a:xfrm>
            <a:off x="1851025" y="3034510"/>
            <a:ext cx="8285752" cy="2299888"/>
            <a:chOff x="384" y="2016"/>
            <a:chExt cx="4528" cy="1296"/>
          </a:xfrm>
        </p:grpSpPr>
        <p:sp>
          <p:nvSpPr>
            <p:cNvPr id="18446" name="Text Box 9"/>
            <p:cNvSpPr txBox="1">
              <a:spLocks noChangeArrowheads="1"/>
            </p:cNvSpPr>
            <p:nvPr/>
          </p:nvSpPr>
          <p:spPr bwMode="auto">
            <a:xfrm>
              <a:off x="1552" y="2123"/>
              <a:ext cx="3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 dirty="0">
                  <a:solidFill>
                    <a:srgbClr val="000000"/>
                  </a:solidFill>
                </a:rPr>
                <a:t>Le  garçon  mangeait  avec  une  amie.</a:t>
              </a:r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1536" y="2876"/>
              <a:ext cx="3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 dirty="0">
                  <a:solidFill>
                    <a:srgbClr val="000000"/>
                  </a:solidFill>
                </a:rPr>
                <a:t>Le  garçon  mangera  avec  une  amie.</a:t>
              </a:r>
            </a:p>
          </p:txBody>
        </p:sp>
        <p:sp>
          <p:nvSpPr>
            <p:cNvPr id="1844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84" y="2784"/>
              <a:ext cx="879" cy="43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0227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Demain...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0" y="2016"/>
              <a:ext cx="34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900">
                <a:latin typeface="Times New Roman" panose="02020603050405020304" pitchFamily="18" charset="0"/>
              </a:endParaRPr>
            </a:p>
          </p:txBody>
        </p:sp>
        <p:sp>
          <p:nvSpPr>
            <p:cNvPr id="18450" name="Rectangle 13"/>
            <p:cNvSpPr>
              <a:spLocks noChangeArrowheads="1"/>
            </p:cNvSpPr>
            <p:nvPr/>
          </p:nvSpPr>
          <p:spPr bwMode="auto">
            <a:xfrm>
              <a:off x="1440" y="2784"/>
              <a:ext cx="34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900">
                <a:latin typeface="Times New Roman" panose="02020603050405020304" pitchFamily="18" charset="0"/>
              </a:endParaRPr>
            </a:p>
          </p:txBody>
        </p:sp>
      </p:grpSp>
      <p:sp>
        <p:nvSpPr>
          <p:cNvPr id="269326" name="AutoShape 14"/>
          <p:cNvSpPr>
            <a:spLocks noChangeArrowheads="1"/>
          </p:cNvSpPr>
          <p:nvPr/>
        </p:nvSpPr>
        <p:spPr bwMode="auto">
          <a:xfrm>
            <a:off x="6838950" y="1905000"/>
            <a:ext cx="660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900">
              <a:latin typeface="Times New Roman" panose="02020603050405020304" pitchFamily="18" charset="0"/>
            </a:endParaRPr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1390650" y="5562600"/>
            <a:ext cx="56959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>
                <a:solidFill>
                  <a:srgbClr val="003300"/>
                </a:solidFill>
                <a:latin typeface="Tempo Grunge" pitchFamily="82" charset="0"/>
              </a:rPr>
              <a:t>La variation dans le temps du verbe est propre à cette partie du discours et repérable assez facilement sur le plan phonologique.</a:t>
            </a:r>
          </a:p>
        </p:txBody>
      </p:sp>
      <p:sp>
        <p:nvSpPr>
          <p:cNvPr id="18441" name="Line 16"/>
          <p:cNvSpPr>
            <a:spLocks noChangeShapeType="1"/>
          </p:cNvSpPr>
          <p:nvPr/>
        </p:nvSpPr>
        <p:spPr bwMode="auto">
          <a:xfrm>
            <a:off x="1473200" y="5486400"/>
            <a:ext cx="93281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964719" y="3393210"/>
            <a:ext cx="18742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spc="50" dirty="0">
                <a:ln w="12700" cmpd="sng">
                  <a:solidFill>
                    <a:srgbClr val="0000E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E7">
                    <a:tint val="1000"/>
                  </a:srgbClr>
                </a:solidFill>
                <a:effectLst>
                  <a:glow rad="53100">
                    <a:srgbClr val="0000E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</a:rPr>
              <a:t>ne      pas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4719" y="4723031"/>
            <a:ext cx="18742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spc="50" dirty="0">
                <a:ln w="12700" cmpd="sng">
                  <a:solidFill>
                    <a:srgbClr val="0000E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E7">
                    <a:tint val="1000"/>
                  </a:srgbClr>
                </a:solidFill>
                <a:effectLst>
                  <a:glow rad="53100">
                    <a:srgbClr val="0000E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</a:rPr>
              <a:t>ne      pas</a:t>
            </a:r>
          </a:p>
        </p:txBody>
      </p:sp>
      <p:sp>
        <p:nvSpPr>
          <p:cNvPr id="18444" name="Rectangle 2"/>
          <p:cNvSpPr>
            <a:spLocks noChangeArrowheads="1"/>
          </p:cNvSpPr>
          <p:nvPr/>
        </p:nvSpPr>
        <p:spPr bwMode="auto">
          <a:xfrm>
            <a:off x="1912939" y="173038"/>
            <a:ext cx="79787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0000FF"/>
                </a:solidFill>
              </a:rPr>
              <a:t>Repérer le verbe conjugué dans une phrase </a:t>
            </a:r>
          </a:p>
          <a:p>
            <a:pPr eaLnBrk="1" hangingPunct="1"/>
            <a:r>
              <a:rPr lang="fr-FR" altLang="fr-FR" sz="2400" b="0">
                <a:solidFill>
                  <a:srgbClr val="0000FF"/>
                </a:solidFill>
              </a:rPr>
              <a:t>(noyau de « Qu’est-ce qu’on en dit ? »)</a:t>
            </a:r>
            <a:endParaRPr lang="fr-FR" altLang="fr-FR" sz="2400">
              <a:solidFill>
                <a:srgbClr val="0000FF"/>
              </a:solidFill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7736884" y="4016408"/>
            <a:ext cx="3980499" cy="432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Vérification N°2 = l’encadrement par la négation</a:t>
            </a:r>
          </a:p>
        </p:txBody>
      </p:sp>
    </p:spTree>
    <p:extLst>
      <p:ext uri="{BB962C8B-B14F-4D97-AF65-F5344CB8AC3E}">
        <p14:creationId xmlns:p14="http://schemas.microsoft.com/office/powerpoint/2010/main" val="31173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utoUpdateAnimBg="0"/>
      <p:bldP spid="269326" grpId="0" animBg="1"/>
      <p:bldP spid="26932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5106988"/>
            <a:ext cx="1350963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43026" y="260350"/>
          <a:ext cx="92170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 smtClean="0">
                          <a:solidFill>
                            <a:schemeClr val="bg1"/>
                          </a:solidFill>
                          <a:latin typeface="Arimo" pitchFamily="34" charset="0"/>
                          <a:ea typeface="Arimo" pitchFamily="34" charset="0"/>
                          <a:cs typeface="Arimo" pitchFamily="34" charset="0"/>
                        </a:rPr>
                        <a:t>De quoi parle-t-on ?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 smtClean="0">
                          <a:solidFill>
                            <a:schemeClr val="bg1"/>
                          </a:solidFill>
                          <a:latin typeface="Arimo" pitchFamily="34" charset="0"/>
                          <a:ea typeface="Arimo" pitchFamily="34" charset="0"/>
                          <a:cs typeface="Arimo" pitchFamily="34" charset="0"/>
                        </a:rPr>
                        <a:t>Qu’est-ce qu’on en dit ?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petit garçon 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prend</a:t>
                      </a:r>
                      <a:r>
                        <a:rPr lang="fr-FR" sz="1800" dirty="0" smtClean="0"/>
                        <a:t> une glace au chocolat.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Mon chien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est</a:t>
                      </a:r>
                      <a:r>
                        <a:rPr lang="fr-FR" sz="1800" dirty="0" smtClean="0"/>
                        <a:t> dans sa niche.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Elle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parlera</a:t>
                      </a:r>
                      <a:r>
                        <a:rPr lang="fr-FR" sz="1800" dirty="0" smtClean="0"/>
                        <a:t> en premier.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Jules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répondit</a:t>
                      </a:r>
                      <a:r>
                        <a:rPr lang="fr-FR" sz="1800" dirty="0" smtClean="0"/>
                        <a:t> à la question de sa maitresse.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Il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chante</a:t>
                      </a:r>
                      <a:r>
                        <a:rPr lang="fr-FR" sz="1800" dirty="0" smtClean="0"/>
                        <a:t>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L’ogre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mange</a:t>
                      </a:r>
                      <a:r>
                        <a:rPr lang="fr-FR" sz="1800" dirty="0" smtClean="0"/>
                        <a:t> de bon appétit.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Il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attend</a:t>
                      </a:r>
                      <a:r>
                        <a:rPr lang="fr-FR" sz="1800" dirty="0" smtClean="0"/>
                        <a:t> le train tous les matins.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marin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a</a:t>
                      </a:r>
                      <a:r>
                        <a:rPr lang="fr-FR" sz="1800" dirty="0" smtClean="0"/>
                        <a:t> mal au cœur.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gros chat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entrait</a:t>
                      </a:r>
                      <a:r>
                        <a:rPr lang="fr-FR" sz="1800" dirty="0" smtClean="0"/>
                        <a:t> souvent chez nous.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petit chaperon rouge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aura</a:t>
                      </a:r>
                      <a:r>
                        <a:rPr lang="fr-FR" sz="1800" dirty="0" smtClean="0"/>
                        <a:t> peur du loup.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chauffeur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perd</a:t>
                      </a:r>
                      <a:r>
                        <a:rPr lang="fr-FR" sz="1800" dirty="0" smtClean="0"/>
                        <a:t> ses clés.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père Noël</a:t>
                      </a:r>
                      <a:endParaRPr lang="fr-F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3" marB="45723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u="sng" dirty="0" smtClean="0"/>
                        <a:t>descend</a:t>
                      </a:r>
                      <a:r>
                        <a:rPr lang="fr-FR" sz="1800" dirty="0" smtClean="0"/>
                        <a:t> par la cheminée.</a:t>
                      </a:r>
                      <a:endParaRPr lang="fr-FR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343025" y="5157788"/>
            <a:ext cx="698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kern="0" dirty="0">
                <a:solidFill>
                  <a:sysClr val="windowText" lastClr="000000"/>
                </a:solidFill>
                <a:latin typeface="Arial" charset="0"/>
              </a:rPr>
              <a:t>Dans la colonne de droite (Qu’est-ce qu’on en dit), identifier les verbes (encadrement par la négation et variation dans le temps)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43026" y="5876926"/>
            <a:ext cx="82264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kern="0" dirty="0">
                <a:solidFill>
                  <a:sysClr val="windowText" lastClr="000000"/>
                </a:solidFill>
                <a:latin typeface="Arial" charset="0"/>
              </a:rPr>
              <a:t>Possibilité de créer une situation d’écriture en faisant tirer au sort un élément de la partie droite et un élément de la partie gauche &gt; composer la phrase puis inventer le contexte pour que cette </a:t>
            </a:r>
            <a:r>
              <a:rPr lang="fr-FR" i="1" kern="0">
                <a:solidFill>
                  <a:sysClr val="windowText" lastClr="000000"/>
                </a:solidFill>
                <a:latin typeface="Arial" charset="0"/>
              </a:rPr>
              <a:t>phrase </a:t>
            </a:r>
            <a:r>
              <a:rPr lang="fr-FR" i="1" kern="0" smtClean="0">
                <a:solidFill>
                  <a:sysClr val="windowText" lastClr="000000"/>
                </a:solidFill>
                <a:latin typeface="Arial" charset="0"/>
              </a:rPr>
              <a:t>ait </a:t>
            </a:r>
            <a:r>
              <a:rPr lang="fr-FR" i="1" kern="0" dirty="0">
                <a:solidFill>
                  <a:sysClr val="windowText" lastClr="000000"/>
                </a:solidFill>
                <a:latin typeface="Arial" charset="0"/>
              </a:rPr>
              <a:t>du sens au sein d’un récit…</a:t>
            </a:r>
          </a:p>
        </p:txBody>
      </p:sp>
    </p:spTree>
    <p:extLst>
      <p:ext uri="{BB962C8B-B14F-4D97-AF65-F5344CB8AC3E}">
        <p14:creationId xmlns:p14="http://schemas.microsoft.com/office/powerpoint/2010/main" val="5418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3025775" y="365125"/>
            <a:ext cx="7426325" cy="663575"/>
          </a:xfrm>
        </p:spPr>
        <p:txBody>
          <a:bodyPr/>
          <a:lstStyle/>
          <a:p>
            <a:r>
              <a:rPr lang="fr-FR" altLang="fr-FR" sz="4000" smtClean="0"/>
              <a:t>Une progression envisageable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054100"/>
            <a:ext cx="8005763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35050" y="6069013"/>
            <a:ext cx="1058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200"/>
              <a:t>Issu de l’article de P. Gourdet - ENSEIGNER LA MORPHOLOGIE DU VERBE AUTREMENT. COMMENT DISSOCIER ET TRAVAILLER MARQUES DE PERSONNE ET DE TEMPS ? – Revue Le français aujourd’hui n°198 – 2017 -</a:t>
            </a:r>
          </a:p>
        </p:txBody>
      </p:sp>
    </p:spTree>
    <p:extLst>
      <p:ext uri="{BB962C8B-B14F-4D97-AF65-F5344CB8AC3E}">
        <p14:creationId xmlns:p14="http://schemas.microsoft.com/office/powerpoint/2010/main" val="360510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09538"/>
            <a:ext cx="56911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097464" y="1228726"/>
            <a:ext cx="54689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kern="0" dirty="0">
                <a:solidFill>
                  <a:srgbClr val="0000FF">
                    <a:lumMod val="60000"/>
                    <a:lumOff val="40000"/>
                  </a:srgbClr>
                </a:solidFill>
                <a:latin typeface="Arial" charset="0"/>
              </a:rPr>
              <a:t>Les scores de réussite en 2015 de quelques verbes</a:t>
            </a:r>
          </a:p>
          <a:p>
            <a:pPr>
              <a:defRPr/>
            </a:pPr>
            <a:r>
              <a:rPr lang="fr-FR" kern="0" dirty="0">
                <a:solidFill>
                  <a:srgbClr val="0000FF">
                    <a:lumMod val="60000"/>
                    <a:lumOff val="40000"/>
                  </a:srgbClr>
                </a:solidFill>
                <a:latin typeface="Arial" charset="0"/>
              </a:rPr>
              <a:t>Fin de CM2 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798764" y="2133600"/>
          <a:ext cx="7767637" cy="2184400"/>
        </p:xfrm>
        <a:graphic>
          <a:graphicData uri="http://schemas.openxmlformats.org/drawingml/2006/table">
            <a:tbl>
              <a:tblPr firstRow="1" bandRow="1"/>
              <a:tblGrid>
                <a:gridCol w="547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/>
                      <a:r>
                        <a:rPr lang="fr-FR" sz="2000" dirty="0" smtClean="0"/>
                        <a:t>La situation syntaxique</a:t>
                      </a:r>
                      <a:endParaRPr lang="fr-FR" sz="2000" dirty="0"/>
                    </a:p>
                  </a:txBody>
                  <a:tcPr marL="91453" marR="9145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/>
                      <a:r>
                        <a:rPr lang="fr-FR" sz="2000" dirty="0" smtClean="0"/>
                        <a:t>Le score de réussite en 2015</a:t>
                      </a:r>
                      <a:endParaRPr lang="fr-FR" sz="2000" dirty="0"/>
                    </a:p>
                  </a:txBody>
                  <a:tcPr marL="91453" marR="9145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fr-FR" dirty="0" smtClean="0"/>
                        <a:t>Le soir </a:t>
                      </a:r>
                      <a:r>
                        <a:rPr lang="fr-FR" u="sng" dirty="0" smtClean="0"/>
                        <a:t>tombait</a:t>
                      </a:r>
                      <a:r>
                        <a:rPr lang="fr-FR" i="1" u="none" dirty="0" smtClean="0"/>
                        <a:t>.</a:t>
                      </a:r>
                      <a:endParaRPr lang="fr-FR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r"/>
                      <a:r>
                        <a:rPr lang="fr-FR" dirty="0" smtClean="0"/>
                        <a:t>55,8%</a:t>
                      </a:r>
                      <a:endParaRPr lang="fr-FR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fr-FR" dirty="0" smtClean="0"/>
                        <a:t>Papa et maman, inquiets, </a:t>
                      </a:r>
                      <a:r>
                        <a:rPr lang="fr-FR" u="sng" dirty="0" smtClean="0"/>
                        <a:t>se demandaient…</a:t>
                      </a:r>
                      <a:endParaRPr lang="fr-FR" u="sng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r"/>
                      <a:r>
                        <a:rPr lang="fr-FR" dirty="0" smtClean="0"/>
                        <a:t>40,8%</a:t>
                      </a:r>
                      <a:endParaRPr lang="fr-FR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fr-FR" dirty="0" smtClean="0"/>
                        <a:t>[…], nous les </a:t>
                      </a:r>
                      <a:r>
                        <a:rPr lang="fr-FR" u="sng" dirty="0" smtClean="0"/>
                        <a:t>verrons</a:t>
                      </a:r>
                      <a:r>
                        <a:rPr lang="fr-FR" dirty="0" smtClean="0"/>
                        <a:t> arriver…</a:t>
                      </a:r>
                      <a:endParaRPr lang="fr-FR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r"/>
                      <a:r>
                        <a:rPr lang="fr-FR" dirty="0" smtClean="0"/>
                        <a:t>34,9</a:t>
                      </a:r>
                      <a:r>
                        <a:rPr lang="fr-FR" baseline="0" dirty="0" smtClean="0"/>
                        <a:t>%</a:t>
                      </a:r>
                      <a:endParaRPr lang="fr-FR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fr-FR" dirty="0" smtClean="0"/>
                        <a:t>[…], le chien </a:t>
                      </a:r>
                      <a:r>
                        <a:rPr lang="fr-FR" u="sng" dirty="0" smtClean="0"/>
                        <a:t>se mit</a:t>
                      </a:r>
                      <a:r>
                        <a:rPr lang="fr-FR" dirty="0" smtClean="0"/>
                        <a:t> à</a:t>
                      </a:r>
                      <a:r>
                        <a:rPr lang="fr-FR" baseline="0" dirty="0" smtClean="0"/>
                        <a:t> aboyer.</a:t>
                      </a:r>
                      <a:endParaRPr lang="fr-FR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algn="r"/>
                      <a:r>
                        <a:rPr lang="fr-FR" dirty="0" smtClean="0"/>
                        <a:t>76,5%</a:t>
                      </a:r>
                      <a:endParaRPr lang="fr-FR" dirty="0"/>
                    </a:p>
                  </a:txBody>
                  <a:tcPr marL="91453" marR="9145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1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2789238" y="365125"/>
            <a:ext cx="9402762" cy="730250"/>
          </a:xfrm>
        </p:spPr>
        <p:txBody>
          <a:bodyPr/>
          <a:lstStyle/>
          <a:p>
            <a:r>
              <a:rPr lang="fr-FR" altLang="fr-FR" smtClean="0"/>
              <a:t>Vers un affichage collectif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22363"/>
            <a:ext cx="11022012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35050" y="6069013"/>
            <a:ext cx="1058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200"/>
              <a:t>Issu de l’article de P. Gourdet - ENSEIGNER LA MORPHOLOGIE DU VERBE AUTREMENT. COMMENT DISSOCIER ET TRAVAILLER MARQUES DE PERSONNE ET DE TEMPS ? – Revue Le français aujourd’hui n°198 – 2017 -</a:t>
            </a:r>
          </a:p>
        </p:txBody>
      </p:sp>
    </p:spTree>
    <p:extLst>
      <p:ext uri="{BB962C8B-B14F-4D97-AF65-F5344CB8AC3E}">
        <p14:creationId xmlns:p14="http://schemas.microsoft.com/office/powerpoint/2010/main" val="240289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74" y="455360"/>
            <a:ext cx="10104399" cy="56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6" y="3321424"/>
            <a:ext cx="10697617" cy="26787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31441" y="1062316"/>
            <a:ext cx="9813888" cy="120032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début CM1 / CM2 </a:t>
            </a:r>
          </a:p>
          <a:p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1100 élèves dans 50 écoles des circonscriptions Besançon 2 et 3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Interroger l’enseignement du verbe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Construire des règles qui s’appuient sur les régularités de la langue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V</a:t>
            </a:r>
            <a:r>
              <a:rPr lang="fr-FR" dirty="0" smtClean="0"/>
              <a:t>aloriser : </a:t>
            </a:r>
          </a:p>
          <a:p>
            <a:pPr marL="0" indent="0">
              <a:buNone/>
            </a:pPr>
            <a:r>
              <a:rPr lang="fr-FR" dirty="0" smtClean="0"/>
              <a:t>des </a:t>
            </a:r>
            <a:r>
              <a:rPr lang="fr-FR" dirty="0"/>
              <a:t>activités de recherche </a:t>
            </a:r>
            <a:r>
              <a:rPr lang="fr-FR" dirty="0" smtClean="0"/>
              <a:t>avec </a:t>
            </a:r>
            <a:r>
              <a:rPr lang="fr-FR" dirty="0"/>
              <a:t>justification de la part des élèves.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des activités collectives courtes et régulières de </a:t>
            </a:r>
            <a:r>
              <a:rPr lang="fr-FR" dirty="0" smtClean="0"/>
              <a:t>réinvestissement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 </a:t>
            </a:r>
            <a:r>
              <a:rPr lang="fr-FR" dirty="0"/>
              <a:t>Questionner l’usage et la construction des tableaux de conjugaison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4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541">
            <a:off x="1794875" y="289758"/>
            <a:ext cx="3141032" cy="437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5231904" y="2225272"/>
          <a:ext cx="524119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Un des attendus</a:t>
                      </a:r>
                      <a:r>
                        <a:rPr lang="fr-FR" sz="1600" baseline="0" dirty="0" smtClean="0"/>
                        <a:t> de fin de Cycle 2 - étude de la langue – page 19 (extraits)</a:t>
                      </a:r>
                      <a:endParaRPr lang="fr-FR" sz="1600" dirty="0"/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/>
                        <a:t>Raisonner</a:t>
                      </a:r>
                      <a:r>
                        <a:rPr lang="fr-FR" dirty="0" smtClean="0"/>
                        <a:t> pour</a:t>
                      </a:r>
                      <a:r>
                        <a:rPr lang="fr-FR" baseline="0" dirty="0" smtClean="0"/>
                        <a:t> réaliser les accords […] entre le verbe et son sujet […]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/>
                        <a:t>Utiliser ses connaissances sur la langue </a:t>
                      </a:r>
                      <a:r>
                        <a:rPr lang="fr-FR" b="0" i="0" baseline="0" dirty="0" smtClean="0"/>
                        <a:t>pour […] améliorer des textes écrits</a:t>
                      </a:r>
                      <a:endParaRPr lang="fr-FR" b="1" i="1" dirty="0" smtClean="0"/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6991" name="ZoneTexte 9"/>
          <p:cNvSpPr txBox="1">
            <a:spLocks noChangeArrowheads="1"/>
          </p:cNvSpPr>
          <p:nvPr/>
        </p:nvSpPr>
        <p:spPr bwMode="auto">
          <a:xfrm rot="-585202">
            <a:off x="7646060" y="3902609"/>
            <a:ext cx="283160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solidFill>
                  <a:srgbClr val="000000"/>
                </a:solidFill>
              </a:rPr>
              <a:t>Mêmes attendus 2015/2018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151784" y="4797153"/>
            <a:ext cx="6084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36588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Maitriser l’orthographe grammaticale de base</a:t>
            </a:r>
            <a:endParaRPr lang="fr-FR" altLang="fr-FR" sz="2000" b="1" dirty="0">
              <a:solidFill>
                <a:srgbClr val="0000FF"/>
              </a:solidFill>
              <a:latin typeface="Arial" charset="0"/>
            </a:endParaRPr>
          </a:p>
          <a:p>
            <a:pPr algn="ctr" defTabSz="636588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00FF"/>
                </a:solidFill>
                <a:latin typeface="Arial" charset="0"/>
              </a:rPr>
              <a:t>Connaissances et compétences associées – Page 21 - Extraits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9536" y="5301208"/>
            <a:ext cx="8585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Identifier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relations sujet – verbe (identification dans des situations simples)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radical et la terminaison</a:t>
            </a:r>
          </a:p>
          <a:p>
            <a:r>
              <a:rPr lang="fr-FR" u="sng" dirty="0"/>
              <a:t>Exemples de situations</a:t>
            </a:r>
            <a:r>
              <a:rPr lang="fr-FR" dirty="0"/>
              <a:t> :  </a:t>
            </a:r>
            <a:r>
              <a:rPr lang="fr-FR" i="1" dirty="0"/>
              <a:t>élaboration progressive de « tableaux de conjugaison » ; mise en situation de résolution de problèmes orthographiques et justification des choix.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6600056" y="3998572"/>
            <a:ext cx="936104" cy="798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888024" y="404664"/>
            <a:ext cx="5616624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cadre institutionnel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2600" y="1196752"/>
            <a:ext cx="216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Cycle 2</a:t>
            </a:r>
          </a:p>
        </p:txBody>
      </p:sp>
    </p:spTree>
    <p:extLst>
      <p:ext uri="{BB962C8B-B14F-4D97-AF65-F5344CB8AC3E}">
        <p14:creationId xmlns:p14="http://schemas.microsoft.com/office/powerpoint/2010/main" val="23285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885">
            <a:off x="1753631" y="307406"/>
            <a:ext cx="2974679" cy="43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4973988" y="2081256"/>
          <a:ext cx="549911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Un des attendus</a:t>
                      </a:r>
                      <a:r>
                        <a:rPr lang="fr-FR" sz="1600" baseline="0" dirty="0" smtClean="0"/>
                        <a:t> de fin de Cycle 2 - étude de la langue – 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page 19 (extraits)</a:t>
                      </a:r>
                      <a:endParaRPr lang="fr-FR" sz="1600" dirty="0"/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En rédaction de textes […] </a:t>
                      </a:r>
                      <a:r>
                        <a:rPr lang="fr-FR" b="1" i="1" dirty="0" smtClean="0"/>
                        <a:t>maitriser</a:t>
                      </a:r>
                      <a:r>
                        <a:rPr lang="fr-FR" dirty="0" smtClean="0"/>
                        <a:t> les</a:t>
                      </a:r>
                      <a:r>
                        <a:rPr lang="fr-FR" baseline="0" dirty="0" smtClean="0"/>
                        <a:t> accords […] entre le verbe et son sujet dans des cas simples (sujet placé avant le verbe et proche de lui, sujet composé d’un groupe nominal […], sujet inversé suivant le verbe) […]</a:t>
                      </a:r>
                      <a:endParaRPr lang="fr-FR" dirty="0" smtClean="0"/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6991" name="ZoneTexte 9"/>
          <p:cNvSpPr txBox="1">
            <a:spLocks noChangeArrowheads="1"/>
          </p:cNvSpPr>
          <p:nvPr/>
        </p:nvSpPr>
        <p:spPr bwMode="auto">
          <a:xfrm rot="-585202">
            <a:off x="7591358" y="3943377"/>
            <a:ext cx="283160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i="1" dirty="0">
                <a:solidFill>
                  <a:srgbClr val="000000"/>
                </a:solidFill>
              </a:rPr>
              <a:t>Mêmes attendus 2015/2018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007768" y="4653137"/>
            <a:ext cx="6012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36588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Acquérir l’orthographe grammaticale</a:t>
            </a:r>
            <a:endParaRPr lang="fr-FR" altLang="fr-FR" sz="2000" b="1" dirty="0">
              <a:solidFill>
                <a:srgbClr val="0000FF"/>
              </a:solidFill>
              <a:latin typeface="Arial" charset="0"/>
            </a:endParaRPr>
          </a:p>
          <a:p>
            <a:pPr algn="ctr" defTabSz="636588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00FF"/>
                </a:solidFill>
                <a:latin typeface="Arial" charset="0"/>
              </a:rPr>
              <a:t>Connaissances et compétences associées – Page 20 - Extraits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47528" y="5345223"/>
            <a:ext cx="811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Maitriser </a:t>
            </a:r>
            <a:r>
              <a:rPr lang="fr-FR" dirty="0"/>
              <a:t>l’accord du verbe avec son sujet […] ;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Élaborer </a:t>
            </a:r>
            <a:r>
              <a:rPr lang="fr-FR" dirty="0"/>
              <a:t>des règles de fonctionnement construites sur les régularités ;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Reconnaitre</a:t>
            </a:r>
            <a:r>
              <a:rPr lang="fr-FR" dirty="0"/>
              <a:t> le verbe (utilisation de plusieurs procédures) ;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Connaitre </a:t>
            </a:r>
            <a:r>
              <a:rPr lang="fr-FR" dirty="0"/>
              <a:t>les régularités des marques de temps et de personne ;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6528048" y="3854556"/>
            <a:ext cx="936104" cy="798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888024" y="404664"/>
            <a:ext cx="5616624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cadre institutionnel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2600" y="1052736"/>
            <a:ext cx="216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Cycle 3</a:t>
            </a:r>
          </a:p>
        </p:txBody>
      </p:sp>
    </p:spTree>
    <p:extLst>
      <p:ext uri="{BB962C8B-B14F-4D97-AF65-F5344CB8AC3E}">
        <p14:creationId xmlns:p14="http://schemas.microsoft.com/office/powerpoint/2010/main" val="26847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15148" y="1132667"/>
            <a:ext cx="2568684" cy="369332"/>
          </a:xfrm>
          <a:prstGeom prst="rect">
            <a:avLst/>
          </a:prstGeom>
          <a:noFill/>
          <a:ln w="22225">
            <a:solidFill>
              <a:srgbClr val="FF6600"/>
            </a:solidFill>
          </a:ln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L’orthographe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87887" y="1124744"/>
            <a:ext cx="2087073" cy="369332"/>
          </a:xfrm>
          <a:prstGeom prst="rect">
            <a:avLst/>
          </a:prstGeom>
          <a:noFill/>
          <a:ln w="22225">
            <a:solidFill>
              <a:srgbClr val="FF6600"/>
            </a:solidFill>
          </a:ln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grammaire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96199" y="1134302"/>
            <a:ext cx="2134318" cy="36933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lexique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36068" y="2593162"/>
            <a:ext cx="6696744" cy="469131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sz="2500" b="1" dirty="0"/>
              <a:t>Au service de la lecture et de l’écriture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15150" y="1628800"/>
            <a:ext cx="8015369" cy="369332"/>
          </a:xfrm>
          <a:prstGeom prst="rect">
            <a:avLst/>
          </a:prstGeom>
          <a:noFill/>
          <a:ln w="22225">
            <a:solidFill>
              <a:srgbClr val="FF6600"/>
            </a:solidFill>
          </a:ln>
        </p:spPr>
        <p:txBody>
          <a:bodyPr wrap="square" lIns="83595" tIns="41797" rIns="83595" bIns="41797" rtlCol="0">
            <a:spAutoFit/>
          </a:bodyPr>
          <a:lstStyle/>
          <a:p>
            <a:pPr algn="ctr"/>
            <a:r>
              <a:rPr lang="fr-FR" dirty="0"/>
              <a:t>Maitriser les relations entre l’oral et l’écrit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2807239" y="2059865"/>
            <a:ext cx="371281" cy="50405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5" tIns="41797" rIns="83595" bIns="41797" spcCol="0"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5651554" y="2059866"/>
            <a:ext cx="371281" cy="50405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5" tIns="41797" rIns="83595" bIns="41797" spcCol="0"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8507113" y="2059866"/>
            <a:ext cx="371281" cy="50405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95" tIns="41797" rIns="83595" bIns="41797" spcCol="0"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356048" y="188640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L’étude de la langue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84" y="4619530"/>
            <a:ext cx="2420985" cy="7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47596" y="4980597"/>
            <a:ext cx="440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Principes généraux pour l’étude de la langue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7128" y="6520988"/>
            <a:ext cx="86764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hlinkClick r:id="rId3"/>
              </a:rPr>
              <a:t>http://cache.media.eduscol.education.fr/file/Etude_de_la_langue/30/8/RA16_C2C3_FRA_4_principes-generaux_636308.pdf</a:t>
            </a:r>
            <a:r>
              <a:rPr lang="fr-FR" sz="1300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650683" y="5417582"/>
            <a:ext cx="82921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Chaque semaine, l’étude de la langue demande de gérer un faisceau d’activités pédagogiques</a:t>
            </a:r>
          </a:p>
          <a:p>
            <a:pPr marL="1885950" indent="-285750">
              <a:buFont typeface="Wingdings"/>
              <a:buChar char="Ø"/>
            </a:pPr>
            <a:r>
              <a:rPr lang="fr-FR" b="1" i="1" dirty="0"/>
              <a:t>Des activités de recherche</a:t>
            </a:r>
          </a:p>
          <a:p>
            <a:pPr marL="1885950" indent="-285750">
              <a:buFont typeface="Wingdings"/>
              <a:buChar char="Ø"/>
            </a:pPr>
            <a:r>
              <a:rPr lang="fr-FR" b="1" i="1" dirty="0"/>
              <a:t>Des activités collectives courtes et régulières de réinvestissement</a:t>
            </a:r>
          </a:p>
          <a:p>
            <a:pPr marL="1885950" indent="-285750">
              <a:buFont typeface="Wingdings"/>
              <a:buChar char="Ø"/>
            </a:pPr>
            <a:r>
              <a:rPr lang="fr-FR" b="1" i="1" dirty="0"/>
              <a:t>De situations de structuration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47528" y="3140969"/>
            <a:ext cx="8496944" cy="1400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700" b="1" dirty="0"/>
              <a:t>BO du 26 avril 2018 </a:t>
            </a:r>
            <a:r>
              <a:rPr lang="fr-FR" sz="1700" dirty="0"/>
              <a:t>– Note de service sur l’enseignement de la grammaire et du vocabulaire</a:t>
            </a:r>
          </a:p>
          <a:p>
            <a:r>
              <a:rPr lang="fr-FR" dirty="0"/>
              <a:t>« </a:t>
            </a:r>
            <a:r>
              <a:rPr lang="fr-FR" sz="1400" i="1" dirty="0"/>
              <a:t>Dans le cadre de la durée hebdomadaire moyenne consacrée à l'enseignement du français, il est nécessaire de consacrer au moins trois heures par semaine à un enseignement structuré de la langue, en cycle 2 comme en classe de CM1 et en classe de CM2.</a:t>
            </a:r>
            <a:r>
              <a:rPr lang="fr-FR" dirty="0"/>
              <a:t> »</a:t>
            </a:r>
          </a:p>
          <a:p>
            <a:r>
              <a:rPr lang="fr-FR" dirty="0">
                <a:hlinkClick r:id="rId4"/>
              </a:rPr>
              <a:t>https://www.education.gouv.fr/pid285/bulletin_officiel.html?cid_bo=128707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428056" y="332656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Eduscol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Principes généraux pour l’étude de la langue</a:t>
            </a:r>
          </a:p>
          <a:p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règle du jeu…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86" y="1143899"/>
            <a:ext cx="3981175" cy="564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98" y="1259160"/>
            <a:ext cx="4219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6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1436</Words>
  <Application>Microsoft Office PowerPoint</Application>
  <PresentationFormat>Grand écran</PresentationFormat>
  <Paragraphs>210</Paragraphs>
  <Slides>31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3" baseType="lpstr">
      <vt:lpstr>Arial Unicode MS</vt:lpstr>
      <vt:lpstr>Arial</vt:lpstr>
      <vt:lpstr>Arial Black</vt:lpstr>
      <vt:lpstr>Arimo</vt:lpstr>
      <vt:lpstr>Calibri</vt:lpstr>
      <vt:lpstr>Calibri Light</vt:lpstr>
      <vt:lpstr>Impact</vt:lpstr>
      <vt:lpstr>Symbol</vt:lpstr>
      <vt:lpstr>Tempo Grunge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Interroger l’enseignement du verbe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progression envisageable</vt:lpstr>
      <vt:lpstr>Vers un affichage collectif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perritazc</dc:creator>
  <cp:lastModifiedBy>perritazc</cp:lastModifiedBy>
  <cp:revision>17</cp:revision>
  <dcterms:created xsi:type="dcterms:W3CDTF">2019-09-29T16:19:01Z</dcterms:created>
  <dcterms:modified xsi:type="dcterms:W3CDTF">2019-10-03T10:16:22Z</dcterms:modified>
</cp:coreProperties>
</file>