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93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56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60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83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11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9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36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43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57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68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3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32491-3C3F-4729-96A7-EDE610E0293E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F0DCD-2CF0-4A2C-9190-3E9059220F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69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.gouv.fr/CE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Evaluation écoles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fr-FR" dirty="0" smtClean="0"/>
          </a:p>
          <a:p>
            <a:pPr algn="r"/>
            <a:endParaRPr lang="fr-FR" dirty="0"/>
          </a:p>
          <a:p>
            <a:pPr algn="r"/>
            <a:r>
              <a:rPr lang="fr-FR" dirty="0" smtClean="0"/>
              <a:t>Lundi 26 septembre 2022</a:t>
            </a:r>
          </a:p>
          <a:p>
            <a:pPr algn="r"/>
            <a:r>
              <a:rPr lang="fr-FR" sz="1800" dirty="0" smtClean="0"/>
              <a:t>Collège R. Cassin, Baume-les-Dames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6093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Evaluation externe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b="1" dirty="0" smtClean="0"/>
              <a:t>Charte de déontologie </a:t>
            </a:r>
            <a:r>
              <a:rPr lang="fr-FR" dirty="0" smtClean="0"/>
              <a:t>:</a:t>
            </a:r>
          </a:p>
          <a:p>
            <a:pPr>
              <a:buFontTx/>
              <a:buChar char="-"/>
            </a:pPr>
            <a:r>
              <a:rPr lang="fr-FR" dirty="0" smtClean="0"/>
              <a:t>Impartialité</a:t>
            </a:r>
          </a:p>
          <a:p>
            <a:pPr>
              <a:buFontTx/>
              <a:buChar char="-"/>
            </a:pPr>
            <a:r>
              <a:rPr lang="fr-FR" dirty="0" smtClean="0"/>
              <a:t>Pluralité</a:t>
            </a:r>
          </a:p>
          <a:p>
            <a:pPr>
              <a:buFontTx/>
              <a:buChar char="-"/>
            </a:pPr>
            <a:r>
              <a:rPr lang="fr-FR" dirty="0" smtClean="0"/>
              <a:t>Professionnalisme</a:t>
            </a:r>
          </a:p>
          <a:p>
            <a:pPr>
              <a:buFontTx/>
              <a:buChar char="-"/>
            </a:pPr>
            <a:r>
              <a:rPr lang="fr-FR" dirty="0" smtClean="0"/>
              <a:t>Respect des personnes</a:t>
            </a:r>
          </a:p>
          <a:p>
            <a:pPr>
              <a:buFontTx/>
              <a:buChar char="-"/>
            </a:pPr>
            <a:r>
              <a:rPr lang="fr-FR" dirty="0" smtClean="0"/>
              <a:t>Transparence responsabilité</a:t>
            </a:r>
          </a:p>
          <a:p>
            <a:pPr marL="0" indent="0">
              <a:buNone/>
            </a:pPr>
            <a:r>
              <a:rPr lang="fr-FR" dirty="0" smtClean="0"/>
              <a:t>Regard exigeant, valorisant et respectueux.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600" dirty="0" smtClean="0"/>
              <a:t>Capacité de l’école ou du regroupement à observer son propre fonctionnement.</a:t>
            </a: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397657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>Les étapes de l’évaluation d’école</a:t>
            </a:r>
            <a:br>
              <a:rPr lang="fr-FR" b="1" dirty="0" smtClean="0"/>
            </a:br>
            <a:r>
              <a:rPr lang="fr-FR" sz="3600" b="1" dirty="0" smtClean="0"/>
              <a:t>une capacité coopérative renforcée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4651" y="1276101"/>
            <a:ext cx="11782697" cy="571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 smtClean="0"/>
              <a:t>1- Auto-évaluation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sz="2400" dirty="0" smtClean="0"/>
              <a:t>- reprise du projet d’école précédent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interrogation des 4 domaines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mise à disposition d’une boîte à outils : ressources, questionnaires…</a:t>
            </a:r>
          </a:p>
          <a:p>
            <a:pPr marL="0" indent="0">
              <a:buNone/>
            </a:pPr>
            <a:r>
              <a:rPr lang="fr-FR" dirty="0" smtClean="0"/>
              <a:t>2- Transmission du rapport d’auto-évaluation</a:t>
            </a:r>
          </a:p>
          <a:p>
            <a:pPr marL="0" indent="0">
              <a:buNone/>
            </a:pPr>
            <a:r>
              <a:rPr lang="fr-FR" sz="2600" dirty="0"/>
              <a:t>	</a:t>
            </a:r>
            <a:r>
              <a:rPr lang="fr-FR" sz="2600" dirty="0" smtClean="0"/>
              <a:t>- </a:t>
            </a:r>
            <a:r>
              <a:rPr lang="fr-FR" sz="2400" dirty="0" smtClean="0"/>
              <a:t>Echange entre l’école ou regroupement et les évaluateurs externes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Entretiens avec différents acteurs lors de visite d’école ou de regroupement</a:t>
            </a:r>
          </a:p>
          <a:p>
            <a:pPr marL="0" indent="0">
              <a:buNone/>
            </a:pPr>
            <a:r>
              <a:rPr lang="fr-FR" dirty="0"/>
              <a:t>3</a:t>
            </a:r>
            <a:r>
              <a:rPr lang="fr-FR" dirty="0" smtClean="0"/>
              <a:t>- Rapport d’évaluation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sz="2400" dirty="0" smtClean="0"/>
              <a:t>- Les évaluateurs externes communique le rapport d’évaluation provisoire aux écoles ou regroupements</a:t>
            </a:r>
          </a:p>
          <a:p>
            <a:pPr marL="0" indent="0">
              <a:buNone/>
            </a:pPr>
            <a:r>
              <a:rPr lang="fr-FR" sz="2400" dirty="0"/>
              <a:t>	</a:t>
            </a:r>
            <a:r>
              <a:rPr lang="fr-FR" sz="2400" dirty="0" smtClean="0"/>
              <a:t>- Echange entre l’école ou regroupement et les évaluateurs externes (Modifications éventuelles)</a:t>
            </a:r>
          </a:p>
          <a:p>
            <a:pPr marL="0" indent="0">
              <a:buNone/>
            </a:pPr>
            <a:r>
              <a:rPr lang="fr-FR" dirty="0"/>
              <a:t>4</a:t>
            </a:r>
            <a:r>
              <a:rPr lang="fr-FR" dirty="0" smtClean="0"/>
              <a:t>- Restitution du rapport définitif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</a:t>
            </a:r>
            <a:r>
              <a:rPr lang="fr-FR" sz="2400" dirty="0" smtClean="0"/>
              <a:t>Présentation au sein de chaque école ou regroupement par les évaluateurs externes </a:t>
            </a:r>
          </a:p>
          <a:p>
            <a:pPr marL="0" indent="0">
              <a:buNone/>
            </a:pPr>
            <a:r>
              <a:rPr lang="fr-FR" sz="2400" dirty="0" smtClean="0"/>
              <a:t>	</a:t>
            </a:r>
          </a:p>
          <a:p>
            <a:pPr marL="0" indent="0">
              <a:buNone/>
            </a:pPr>
            <a:r>
              <a:rPr lang="fr-FR" sz="2200" dirty="0" smtClean="0">
                <a:solidFill>
                  <a:srgbClr val="0070C0"/>
                </a:solidFill>
              </a:rPr>
              <a:t>Axes stratégiques et Plan d’actions et de formation du Projet d’école	.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382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5400" dirty="0" smtClean="0"/>
              <a:t>Conseil </a:t>
            </a:r>
            <a:r>
              <a:rPr lang="fr-FR" sz="5400" dirty="0" smtClean="0"/>
              <a:t>d’école</a:t>
            </a:r>
          </a:p>
          <a:p>
            <a:pPr marL="0" indent="0">
              <a:buNone/>
            </a:pPr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CE : présentation de l’évaluation d’école</a:t>
            </a:r>
          </a:p>
          <a:p>
            <a:pPr marL="0" indent="0">
              <a:buNone/>
            </a:pPr>
            <a:r>
              <a:rPr lang="fr-FR" dirty="0" smtClean="0"/>
              <a:t>2</a:t>
            </a:r>
            <a:r>
              <a:rPr lang="fr-FR" baseline="30000" dirty="0" smtClean="0"/>
              <a:t>e</a:t>
            </a:r>
            <a:r>
              <a:rPr lang="fr-FR" dirty="0" smtClean="0"/>
              <a:t> CE : point d’étape de l’évaluation d’école</a:t>
            </a:r>
          </a:p>
          <a:p>
            <a:pPr marL="0" indent="0">
              <a:buNone/>
            </a:pPr>
            <a:r>
              <a:rPr lang="fr-FR" dirty="0" smtClean="0"/>
              <a:t>3</a:t>
            </a:r>
            <a:r>
              <a:rPr lang="fr-FR" baseline="30000" dirty="0" smtClean="0"/>
              <a:t>e</a:t>
            </a:r>
            <a:r>
              <a:rPr lang="fr-FR" dirty="0" smtClean="0"/>
              <a:t> CE : présentation du rapport d’évaluation finale</a:t>
            </a:r>
            <a:endParaRPr lang="fr-FR" dirty="0" smtClean="0"/>
          </a:p>
          <a:p>
            <a:pPr marL="0" indent="0">
              <a:buNone/>
            </a:pPr>
            <a:r>
              <a:rPr lang="fr-FR" sz="5400" dirty="0" smtClean="0"/>
              <a:t>Calendrier</a:t>
            </a:r>
          </a:p>
          <a:p>
            <a:pPr marL="0" indent="0">
              <a:buNone/>
            </a:pPr>
            <a:r>
              <a:rPr lang="fr-FR" dirty="0" smtClean="0"/>
              <a:t>Envoi du rapport d’auto-évaluation veille congés de fin d’année civile</a:t>
            </a:r>
          </a:p>
          <a:p>
            <a:pPr marL="0" indent="0">
              <a:buNone/>
            </a:pPr>
            <a:r>
              <a:rPr lang="fr-FR" dirty="0" smtClean="0"/>
              <a:t>Visite dans les écoles entre le 16 et le 20 janvier 2023 (sous réserve de modification)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254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/>
              <a:t>Cadre</a:t>
            </a:r>
            <a:endParaRPr lang="fr-FR" sz="8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Loi de 2019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Conseil d’évaluation de l’Ecole (CEE)</a:t>
            </a:r>
          </a:p>
          <a:p>
            <a:pPr marL="0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Evaluation des écoles, 1</a:t>
            </a:r>
            <a:r>
              <a:rPr lang="fr-FR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 degré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, janvier 2022</a:t>
            </a:r>
          </a:p>
          <a:p>
            <a:pPr marL="0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https://www.education.gouv.fr/CEE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Cadre national.</a:t>
            </a:r>
          </a:p>
          <a:p>
            <a:pPr marL="0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Déclinaison académique : calendrier des évaluations des écoles sur une période de 5 ans.</a:t>
            </a:r>
          </a:p>
          <a:p>
            <a:pPr marL="0" indent="0">
              <a:buNone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Ecoles relevant d’un même secteur de collège.</a:t>
            </a:r>
          </a:p>
        </p:txBody>
      </p:sp>
    </p:spTree>
    <p:extLst>
      <p:ext uri="{BB962C8B-B14F-4D97-AF65-F5344CB8AC3E}">
        <p14:creationId xmlns:p14="http://schemas.microsoft.com/office/powerpoint/2010/main" val="14403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Ecoles concernées pour </a:t>
            </a:r>
            <a:r>
              <a:rPr lang="fr-FR" dirty="0" smtClean="0"/>
              <a:t>2022-2023</a:t>
            </a:r>
            <a:br>
              <a:rPr lang="fr-FR" dirty="0" smtClean="0"/>
            </a:br>
            <a:r>
              <a:rPr lang="fr-FR" sz="3200" b="1" dirty="0" smtClean="0">
                <a:solidFill>
                  <a:srgbClr val="FF0000"/>
                </a:solidFill>
              </a:rPr>
              <a:t>Réalisation de 8 rapports d’auto-évaluation :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80606"/>
            <a:ext cx="10515600" cy="5016137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EP </a:t>
            </a:r>
            <a:r>
              <a:rPr lang="fr-FR" dirty="0" err="1" smtClean="0"/>
              <a:t>Autechaux</a:t>
            </a:r>
            <a:endParaRPr lang="fr-FR" dirty="0" smtClean="0"/>
          </a:p>
          <a:p>
            <a:r>
              <a:rPr lang="fr-FR" dirty="0" smtClean="0"/>
              <a:t>EP Cour, Baume-les-Dames</a:t>
            </a:r>
          </a:p>
          <a:p>
            <a:r>
              <a:rPr lang="fr-FR" dirty="0" smtClean="0"/>
              <a:t>EE Terreaux / EM Centre, Baume-les-Dames</a:t>
            </a:r>
          </a:p>
          <a:p>
            <a:r>
              <a:rPr lang="fr-FR" dirty="0" smtClean="0"/>
              <a:t>EE Breuil / EM Prairie, Baume-les-Dames</a:t>
            </a:r>
          </a:p>
          <a:p>
            <a:r>
              <a:rPr lang="fr-FR" dirty="0" smtClean="0"/>
              <a:t>RPI Villers-Saint-Martin / Pont-les-Moulins / Guillon-les-Bains</a:t>
            </a:r>
          </a:p>
          <a:p>
            <a:r>
              <a:rPr lang="fr-FR" dirty="0" smtClean="0"/>
              <a:t>RPI Passavant/ </a:t>
            </a:r>
            <a:r>
              <a:rPr lang="fr-FR" dirty="0" err="1" smtClean="0"/>
              <a:t>Aïssey</a:t>
            </a:r>
            <a:r>
              <a:rPr lang="fr-FR" dirty="0" smtClean="0"/>
              <a:t> / Saint Juan</a:t>
            </a:r>
          </a:p>
          <a:p>
            <a:r>
              <a:rPr lang="fr-FR" dirty="0" smtClean="0"/>
              <a:t>Intercommunale </a:t>
            </a:r>
            <a:r>
              <a:rPr lang="fr-FR" dirty="0" err="1" smtClean="0"/>
              <a:t>Glamondans</a:t>
            </a:r>
            <a:r>
              <a:rPr lang="fr-FR" dirty="0" smtClean="0"/>
              <a:t> / </a:t>
            </a:r>
            <a:r>
              <a:rPr lang="fr-FR" dirty="0" err="1" smtClean="0"/>
              <a:t>Champlive</a:t>
            </a:r>
            <a:r>
              <a:rPr lang="fr-FR" dirty="0" smtClean="0"/>
              <a:t> / Dammartin</a:t>
            </a:r>
          </a:p>
          <a:p>
            <a:r>
              <a:rPr lang="fr-FR" dirty="0" err="1" smtClean="0"/>
              <a:t>Gonsans</a:t>
            </a:r>
            <a:r>
              <a:rPr lang="fr-FR" dirty="0" smtClean="0"/>
              <a:t> (B2)</a:t>
            </a:r>
          </a:p>
          <a:p>
            <a:r>
              <a:rPr lang="fr-FR" strike="sngStrike" dirty="0" err="1" smtClean="0"/>
              <a:t>Osse</a:t>
            </a:r>
            <a:endParaRPr lang="fr-FR" strike="sngStrike" dirty="0" smtClean="0"/>
          </a:p>
          <a:p>
            <a:pPr marL="0" indent="0">
              <a:buNone/>
            </a:pPr>
            <a:endParaRPr lang="fr-FR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fr-FR" dirty="0" smtClean="0">
                <a:solidFill>
                  <a:srgbClr val="0070C0"/>
                </a:solidFill>
              </a:rPr>
              <a:t>18 heures défalquées de la formation pédagogique.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48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99810"/>
            <a:ext cx="10515600" cy="1325563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Finalité et but</a:t>
            </a:r>
            <a:endParaRPr lang="fr-FR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1257" y="1502228"/>
            <a:ext cx="11092543" cy="53557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Finalité de l’évaluation d’école</a:t>
            </a:r>
          </a:p>
          <a:p>
            <a:pPr marL="0" indent="0">
              <a:buNone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L’amélioration :</a:t>
            </a:r>
          </a:p>
          <a:p>
            <a:pPr>
              <a:buFontTx/>
              <a:buChar char="-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 service public d’enseignement scolaire</a:t>
            </a:r>
          </a:p>
          <a:p>
            <a:pPr>
              <a:buFontTx/>
              <a:buChar char="-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la qualité des apprentissages des élèves</a:t>
            </a:r>
          </a:p>
          <a:p>
            <a:pPr>
              <a:buFontTx/>
              <a:buChar char="-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 leur parcours de formation et d’insertion professionnelle</a:t>
            </a:r>
          </a:p>
          <a:p>
            <a:pPr>
              <a:buFontTx/>
              <a:buChar char="-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 leur réussite éducative</a:t>
            </a:r>
          </a:p>
          <a:p>
            <a:pPr>
              <a:buFontTx/>
              <a:buChar char="-"/>
            </a:pP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 leur vie à l’école</a:t>
            </a:r>
          </a:p>
          <a:p>
            <a:pPr marL="0" indent="0">
              <a:buNone/>
            </a:pPr>
            <a:endParaRPr lang="fr-FR" sz="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But de l’évaluation d’école</a:t>
            </a:r>
          </a:p>
          <a:p>
            <a:pPr marL="0" indent="0">
              <a:buNone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Elle est conçue comme un mécanisme d’apprentissage collectif pour améliorer les conditions :</a:t>
            </a:r>
          </a:p>
          <a:p>
            <a:pPr>
              <a:buFontTx/>
              <a:buChar char="-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réussite collective</a:t>
            </a:r>
          </a:p>
          <a:p>
            <a:pPr>
              <a:buFontTx/>
              <a:buChar char="-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d’exercice des différents métiers</a:t>
            </a:r>
          </a:p>
          <a:p>
            <a:pPr>
              <a:buFontTx/>
              <a:buChar char="-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bien-être professionnel</a:t>
            </a:r>
            <a:endParaRPr lang="fr-FR" sz="500" dirty="0" smtClean="0"/>
          </a:p>
          <a:p>
            <a:pPr marL="0" indent="0">
              <a:buNone/>
            </a:pPr>
            <a:r>
              <a:rPr lang="fr-FR" sz="1800" dirty="0" smtClean="0"/>
              <a:t>L’évaluation d’école est -d’abord et avant tout- l’affaire de l’école elle-même (autonomie).</a:t>
            </a:r>
          </a:p>
          <a:p>
            <a:pPr marL="0" indent="0">
              <a:buNone/>
            </a:pPr>
            <a:r>
              <a:rPr lang="fr-FR" sz="1800" i="1" dirty="0" smtClean="0"/>
              <a:t>Sens étymologique d’</a:t>
            </a:r>
            <a:r>
              <a:rPr lang="fr-FR" sz="1800" i="1" u="sng" dirty="0" smtClean="0"/>
              <a:t>évaluer = donner de la valeur</a:t>
            </a:r>
            <a:endParaRPr lang="fr-FR" sz="1800" i="1" u="sng" dirty="0"/>
          </a:p>
          <a:p>
            <a:pPr marL="0" indent="0">
              <a:buNone/>
            </a:pPr>
            <a:endParaRPr lang="fr-FR" sz="500" dirty="0" smtClean="0"/>
          </a:p>
          <a:p>
            <a:pPr marL="0" indent="0">
              <a:buNone/>
            </a:pPr>
            <a:r>
              <a:rPr lang="fr-FR" sz="1800" dirty="0" smtClean="0"/>
              <a:t>Le point d’aboutissement de l’évaluation d’école est la formalisation du </a:t>
            </a:r>
            <a:r>
              <a:rPr lang="fr-FR" sz="1800" b="1" dirty="0"/>
              <a:t>P</a:t>
            </a:r>
            <a:r>
              <a:rPr lang="fr-FR" sz="1800" b="1" dirty="0" smtClean="0"/>
              <a:t>rojet d’école</a:t>
            </a:r>
            <a:r>
              <a:rPr lang="fr-FR" sz="1800" dirty="0"/>
              <a:t> </a:t>
            </a:r>
            <a:r>
              <a:rPr lang="fr-FR" sz="1800" dirty="0" smtClean="0"/>
              <a:t>(</a:t>
            </a:r>
            <a:r>
              <a:rPr lang="fr-FR" sz="1600" dirty="0" smtClean="0"/>
              <a:t>relation avec la durée de 5 ans</a:t>
            </a:r>
            <a:r>
              <a:rPr lang="fr-FR" sz="1800" dirty="0" smtClean="0"/>
              <a:t>).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6781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Phases de l’évaluation d’école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07612"/>
            <a:ext cx="10515600" cy="5450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/>
              <a:t>1- Auto-évaluation</a:t>
            </a:r>
          </a:p>
          <a:p>
            <a:pPr marL="0" indent="0">
              <a:buNone/>
            </a:pPr>
            <a:r>
              <a:rPr lang="fr-FR" dirty="0" smtClean="0"/>
              <a:t>L’auto-évaluation est pilotée par le directeur d’école.</a:t>
            </a:r>
          </a:p>
          <a:p>
            <a:pPr marL="0" indent="0">
              <a:buNone/>
            </a:pPr>
            <a:r>
              <a:rPr lang="fr-FR" dirty="0" smtClean="0"/>
              <a:t>Elle concerne toute </a:t>
            </a:r>
            <a:r>
              <a:rPr lang="fr-FR" smtClean="0"/>
              <a:t>l’équipe éducative.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Produire un écrit (rapport d’auto-évaluation) prenant en compte l’analyse de l’école dans sa globalité.</a:t>
            </a:r>
            <a:endParaRPr lang="fr-FR" dirty="0"/>
          </a:p>
          <a:p>
            <a:pPr marL="0" indent="0">
              <a:buNone/>
            </a:pPr>
            <a:endParaRPr lang="fr-FR" sz="800" dirty="0" smtClean="0"/>
          </a:p>
          <a:p>
            <a:pPr marL="0" indent="0">
              <a:buNone/>
            </a:pPr>
            <a:r>
              <a:rPr lang="fr-FR" b="1" dirty="0" smtClean="0"/>
              <a:t>2- Evaluation externe </a:t>
            </a:r>
          </a:p>
          <a:p>
            <a:pPr marL="0" indent="0">
              <a:buNone/>
            </a:pPr>
            <a:r>
              <a:rPr lang="fr-FR" dirty="0" smtClean="0"/>
              <a:t>L’évaluation externe est coordonnée par un IEN qui constitue un groupe de 4 évaluateurs externes : </a:t>
            </a:r>
          </a:p>
          <a:p>
            <a:pPr>
              <a:buFontTx/>
              <a:buChar char="-"/>
            </a:pPr>
            <a:r>
              <a:rPr lang="fr-FR" sz="2000" dirty="0" smtClean="0"/>
              <a:t>IEN</a:t>
            </a:r>
          </a:p>
          <a:p>
            <a:pPr>
              <a:buFontTx/>
              <a:buChar char="-"/>
            </a:pPr>
            <a:r>
              <a:rPr lang="fr-FR" sz="2000" dirty="0" smtClean="0"/>
              <a:t>principal de collège</a:t>
            </a:r>
          </a:p>
          <a:p>
            <a:pPr>
              <a:buFontTx/>
              <a:buChar char="-"/>
            </a:pPr>
            <a:r>
              <a:rPr lang="fr-FR" sz="2000" dirty="0" smtClean="0"/>
              <a:t>CPC</a:t>
            </a:r>
          </a:p>
          <a:p>
            <a:pPr>
              <a:buFontTx/>
              <a:buChar char="-"/>
            </a:pPr>
            <a:r>
              <a:rPr lang="fr-FR" sz="2000" dirty="0" smtClean="0"/>
              <a:t>directeur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088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Auto-évaluation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4508" y="1316173"/>
            <a:ext cx="10515600" cy="5450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Ecole ou regroupement d’écoles.</a:t>
            </a:r>
          </a:p>
          <a:p>
            <a:pPr marL="0" indent="0">
              <a:buNone/>
            </a:pPr>
            <a:endParaRPr lang="fr-FR" sz="500" dirty="0"/>
          </a:p>
          <a:p>
            <a:pPr marL="0" indent="0">
              <a:buNone/>
            </a:pPr>
            <a:r>
              <a:rPr lang="fr-FR" u="sng" dirty="0" smtClean="0"/>
              <a:t>Chaque école ou regroupement conduit son auto-évaluation :</a:t>
            </a:r>
          </a:p>
          <a:p>
            <a:pPr>
              <a:buFontTx/>
              <a:buChar char="-"/>
            </a:pPr>
            <a:r>
              <a:rPr lang="fr-FR" dirty="0" smtClean="0"/>
              <a:t>en mobilisant l’ensemble des acteurs</a:t>
            </a:r>
          </a:p>
          <a:p>
            <a:pPr>
              <a:buFontTx/>
              <a:buChar char="-"/>
            </a:pPr>
            <a:r>
              <a:rPr lang="fr-FR" dirty="0" smtClean="0"/>
              <a:t>en fonction de son contexte propre, des objectifs et de son précédent projet d’école,</a:t>
            </a:r>
          </a:p>
          <a:p>
            <a:pPr>
              <a:buFontTx/>
              <a:buChar char="-"/>
            </a:pPr>
            <a:r>
              <a:rPr lang="fr-FR" dirty="0" smtClean="0"/>
              <a:t>en s’appuyant sur 4 domaines donnés 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 </a:t>
            </a:r>
            <a:r>
              <a:rPr lang="fr-FR" sz="2600" dirty="0" smtClean="0"/>
              <a:t>domaine 1 : Apprentissages et parcours des élèves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600" dirty="0" smtClean="0"/>
              <a:t>Domaine 2 : Vie et bien-être des élèves, climat scolaire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600" dirty="0" smtClean="0"/>
              <a:t>Domaine 3 : Acteurs et fonctionnement de l’école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2600" dirty="0" smtClean="0"/>
              <a:t>Domaine 4 : Environnement institutionnel et partenarial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2600" dirty="0" smtClean="0"/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950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Auto-évaluation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Contextualisation de l’école ou du regroupement :</a:t>
            </a:r>
          </a:p>
          <a:p>
            <a:pPr>
              <a:buFontTx/>
              <a:buChar char="-"/>
            </a:pPr>
            <a:r>
              <a:rPr lang="fr-FR" dirty="0" smtClean="0"/>
              <a:t>actions, justifications, impacts</a:t>
            </a:r>
          </a:p>
          <a:p>
            <a:pPr>
              <a:buFontTx/>
              <a:buChar char="-"/>
            </a:pPr>
            <a:r>
              <a:rPr lang="fr-FR" dirty="0"/>
              <a:t>a</a:t>
            </a:r>
            <a:r>
              <a:rPr lang="fr-FR" dirty="0" smtClean="0"/>
              <a:t>touts, réussites, progrès / points d’amélioration</a:t>
            </a:r>
          </a:p>
          <a:p>
            <a:pPr>
              <a:buFontTx/>
              <a:buChar char="-"/>
            </a:pPr>
            <a:r>
              <a:rPr lang="fr-FR" dirty="0"/>
              <a:t>p</a:t>
            </a:r>
            <a:r>
              <a:rPr lang="fr-FR" dirty="0" smtClean="0"/>
              <a:t>istes, priorités, objectifs</a:t>
            </a:r>
          </a:p>
          <a:p>
            <a:pPr>
              <a:buFontTx/>
              <a:buChar char="-"/>
            </a:pPr>
            <a:r>
              <a:rPr lang="fr-FR" dirty="0"/>
              <a:t>o</a:t>
            </a:r>
            <a:r>
              <a:rPr lang="fr-FR" dirty="0" smtClean="0"/>
              <a:t>rganisation, besoins, formation</a:t>
            </a:r>
          </a:p>
          <a:p>
            <a:pPr>
              <a:buFontTx/>
              <a:buChar char="-"/>
            </a:pP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Un </a:t>
            </a:r>
            <a:r>
              <a:rPr lang="fr-FR" dirty="0">
                <a:solidFill>
                  <a:srgbClr val="0070C0"/>
                </a:solidFill>
              </a:rPr>
              <a:t>tableau avec un corpus de questions pour chaque domaine transmis.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313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Auto-évaluation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Le rapport d’auto-évaluation :</a:t>
            </a:r>
          </a:p>
          <a:p>
            <a:pPr marL="0" indent="0">
              <a:buNone/>
            </a:pPr>
            <a:endParaRPr lang="fr-FR" sz="1000" dirty="0" smtClean="0"/>
          </a:p>
          <a:p>
            <a:pPr>
              <a:buFontTx/>
              <a:buChar char="-"/>
            </a:pPr>
            <a:r>
              <a:rPr lang="fr-FR" dirty="0"/>
              <a:t>d</a:t>
            </a:r>
            <a:r>
              <a:rPr lang="fr-FR" dirty="0" smtClean="0"/>
              <a:t>éfinit des priorités stratégiques et des objectifs</a:t>
            </a:r>
          </a:p>
          <a:p>
            <a:pPr>
              <a:buFontTx/>
              <a:buChar char="-"/>
            </a:pPr>
            <a:r>
              <a:rPr lang="fr-FR" dirty="0"/>
              <a:t>i</a:t>
            </a:r>
            <a:r>
              <a:rPr lang="fr-FR" dirty="0" smtClean="0"/>
              <a:t>dentifie des pistes d’action et des besoins en formation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Rapport : matrice transmise.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externe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L’évaluation externe : 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n’est pas </a:t>
            </a:r>
            <a:r>
              <a:rPr lang="fr-FR" dirty="0" smtClean="0"/>
              <a:t>une inspection de l’école ou d’un regroupement</a:t>
            </a:r>
          </a:p>
          <a:p>
            <a:pPr marL="0" indent="0">
              <a:buNone/>
            </a:pPr>
            <a:r>
              <a:rPr lang="fr-FR" dirty="0" err="1" smtClean="0">
                <a:solidFill>
                  <a:srgbClr val="0070C0"/>
                </a:solidFill>
              </a:rPr>
              <a:t>cf</a:t>
            </a:r>
            <a:r>
              <a:rPr lang="fr-FR" dirty="0" smtClean="0">
                <a:solidFill>
                  <a:srgbClr val="0070C0"/>
                </a:solidFill>
              </a:rPr>
              <a:t> étymologie de </a:t>
            </a:r>
            <a:r>
              <a:rPr lang="fr-FR" i="1" dirty="0" smtClean="0">
                <a:solidFill>
                  <a:srgbClr val="0070C0"/>
                </a:solidFill>
              </a:rPr>
              <a:t>évaluer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n’est pas </a:t>
            </a:r>
            <a:r>
              <a:rPr lang="fr-FR" dirty="0" smtClean="0"/>
              <a:t>l’inspection des personnes</a:t>
            </a:r>
          </a:p>
          <a:p>
            <a:pPr>
              <a:buFontTx/>
              <a:buChar char="-"/>
            </a:pPr>
            <a:r>
              <a:rPr lang="fr-FR" dirty="0">
                <a:solidFill>
                  <a:srgbClr val="FF0000"/>
                </a:solidFill>
              </a:rPr>
              <a:t>n</a:t>
            </a:r>
            <a:r>
              <a:rPr lang="fr-FR" dirty="0" smtClean="0">
                <a:solidFill>
                  <a:srgbClr val="FF0000"/>
                </a:solidFill>
              </a:rPr>
              <a:t>’est pas </a:t>
            </a:r>
            <a:r>
              <a:rPr lang="fr-FR" dirty="0" smtClean="0"/>
              <a:t>un pilotage de l’école ou </a:t>
            </a:r>
            <a:r>
              <a:rPr lang="fr-FR" smtClean="0"/>
              <a:t>du regroupement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L’évaluation d’école est une aide apportée à chaque école ou regroupement, dans sa singularité. </a:t>
            </a:r>
          </a:p>
          <a:p>
            <a:pPr marL="0" indent="0">
              <a:buNone/>
            </a:pPr>
            <a:r>
              <a:rPr lang="fr-FR" dirty="0" smtClean="0"/>
              <a:t>Elle s’appuie sur le rapport d’auto-évaluation avec un croisement des regards construit entre les acteurs de terrain engagés et celui des observateurs externes.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778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734</Words>
  <Application>Microsoft Office PowerPoint</Application>
  <PresentationFormat>Grand écran</PresentationFormat>
  <Paragraphs>127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Thème Office</vt:lpstr>
      <vt:lpstr>Evaluation écoles</vt:lpstr>
      <vt:lpstr>Cadre</vt:lpstr>
      <vt:lpstr>Ecoles concernées pour 2022-2023 Réalisation de 8 rapports d’auto-évaluation :</vt:lpstr>
      <vt:lpstr>Finalité et but</vt:lpstr>
      <vt:lpstr>Phases de l’évaluation d’école</vt:lpstr>
      <vt:lpstr>Auto-évaluation</vt:lpstr>
      <vt:lpstr>Auto-évaluation</vt:lpstr>
      <vt:lpstr>Auto-évaluation</vt:lpstr>
      <vt:lpstr>Evaluation externe</vt:lpstr>
      <vt:lpstr>Evaluation externe</vt:lpstr>
      <vt:lpstr>Les étapes de l’évaluation d’école une capacité coopérative renforcée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superu</dc:creator>
  <cp:lastModifiedBy>superu</cp:lastModifiedBy>
  <cp:revision>38</cp:revision>
  <dcterms:created xsi:type="dcterms:W3CDTF">2022-09-25T13:28:09Z</dcterms:created>
  <dcterms:modified xsi:type="dcterms:W3CDTF">2022-09-27T06:06:33Z</dcterms:modified>
</cp:coreProperties>
</file>